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438" r:id="rId3"/>
    <p:sldId id="278" r:id="rId4"/>
    <p:sldId id="395" r:id="rId5"/>
    <p:sldId id="357" r:id="rId6"/>
    <p:sldId id="330" r:id="rId7"/>
    <p:sldId id="276" r:id="rId8"/>
    <p:sldId id="343" r:id="rId9"/>
    <p:sldId id="375" r:id="rId10"/>
    <p:sldId id="441" r:id="rId11"/>
    <p:sldId id="408" r:id="rId12"/>
    <p:sldId id="409" r:id="rId13"/>
    <p:sldId id="411" r:id="rId14"/>
    <p:sldId id="442" r:id="rId15"/>
    <p:sldId id="259" r:id="rId16"/>
    <p:sldId id="279" r:id="rId17"/>
    <p:sldId id="294" r:id="rId18"/>
    <p:sldId id="295" r:id="rId19"/>
    <p:sldId id="260" r:id="rId20"/>
    <p:sldId id="436" r:id="rId21"/>
    <p:sldId id="437" r:id="rId22"/>
    <p:sldId id="298" r:id="rId23"/>
    <p:sldId id="412" r:id="rId24"/>
    <p:sldId id="299" r:id="rId25"/>
    <p:sldId id="300" r:id="rId26"/>
    <p:sldId id="301" r:id="rId27"/>
    <p:sldId id="425" r:id="rId28"/>
    <p:sldId id="423" r:id="rId29"/>
    <p:sldId id="424" r:id="rId30"/>
    <p:sldId id="359" r:id="rId31"/>
    <p:sldId id="296" r:id="rId32"/>
    <p:sldId id="297" r:id="rId33"/>
    <p:sldId id="358" r:id="rId34"/>
    <p:sldId id="302" r:id="rId35"/>
    <p:sldId id="303" r:id="rId36"/>
    <p:sldId id="304" r:id="rId37"/>
    <p:sldId id="439" r:id="rId38"/>
    <p:sldId id="306" r:id="rId39"/>
    <p:sldId id="347" r:id="rId40"/>
    <p:sldId id="349" r:id="rId41"/>
    <p:sldId id="362" r:id="rId42"/>
    <p:sldId id="360" r:id="rId43"/>
    <p:sldId id="376" r:id="rId44"/>
    <p:sldId id="363" r:id="rId45"/>
    <p:sldId id="434" r:id="rId46"/>
    <p:sldId id="350" r:id="rId47"/>
    <p:sldId id="364" r:id="rId48"/>
    <p:sldId id="365" r:id="rId49"/>
    <p:sldId id="366" r:id="rId50"/>
    <p:sldId id="367" r:id="rId51"/>
    <p:sldId id="443" r:id="rId52"/>
    <p:sldId id="280" r:id="rId53"/>
    <p:sldId id="369" r:id="rId54"/>
    <p:sldId id="370" r:id="rId55"/>
    <p:sldId id="281" r:id="rId56"/>
    <p:sldId id="401" r:id="rId57"/>
    <p:sldId id="310" r:id="rId58"/>
    <p:sldId id="402" r:id="rId59"/>
    <p:sldId id="403" r:id="rId60"/>
    <p:sldId id="309" r:id="rId61"/>
    <p:sldId id="404" r:id="rId62"/>
    <p:sldId id="282" r:id="rId63"/>
    <p:sldId id="414" r:id="rId64"/>
    <p:sldId id="432" r:id="rId65"/>
    <p:sldId id="426" r:id="rId66"/>
    <p:sldId id="427" r:id="rId67"/>
    <p:sldId id="428" r:id="rId68"/>
    <p:sldId id="429" r:id="rId69"/>
    <p:sldId id="430" r:id="rId70"/>
    <p:sldId id="431" r:id="rId71"/>
    <p:sldId id="433" r:id="rId72"/>
    <p:sldId id="319" r:id="rId73"/>
    <p:sldId id="283" r:id="rId74"/>
    <p:sldId id="413" r:id="rId75"/>
    <p:sldId id="285" r:id="rId76"/>
    <p:sldId id="284" r:id="rId77"/>
    <p:sldId id="420" r:id="rId78"/>
    <p:sldId id="286" r:id="rId79"/>
    <p:sldId id="287" r:id="rId80"/>
    <p:sldId id="289" r:id="rId81"/>
    <p:sldId id="290" r:id="rId82"/>
    <p:sldId id="291" r:id="rId83"/>
    <p:sldId id="292" r:id="rId84"/>
    <p:sldId id="293" r:id="rId85"/>
    <p:sldId id="470" r:id="rId86"/>
    <p:sldId id="405" r:id="rId87"/>
    <p:sldId id="372" r:id="rId88"/>
    <p:sldId id="374" r:id="rId89"/>
    <p:sldId id="373" r:id="rId90"/>
    <p:sldId id="307" r:id="rId91"/>
    <p:sldId id="308" r:id="rId92"/>
    <p:sldId id="328" r:id="rId93"/>
    <p:sldId id="455" r:id="rId94"/>
    <p:sldId id="456" r:id="rId95"/>
    <p:sldId id="457" r:id="rId96"/>
    <p:sldId id="458" r:id="rId97"/>
    <p:sldId id="459" r:id="rId98"/>
    <p:sldId id="460" r:id="rId99"/>
    <p:sldId id="461" r:id="rId100"/>
    <p:sldId id="462" r:id="rId101"/>
    <p:sldId id="463" r:id="rId102"/>
    <p:sldId id="471" r:id="rId103"/>
    <p:sldId id="464" r:id="rId104"/>
    <p:sldId id="465" r:id="rId105"/>
    <p:sldId id="466" r:id="rId106"/>
    <p:sldId id="467" r:id="rId107"/>
    <p:sldId id="406" r:id="rId108"/>
    <p:sldId id="353" r:id="rId109"/>
    <p:sldId id="444" r:id="rId110"/>
    <p:sldId id="389" r:id="rId111"/>
    <p:sldId id="388" r:id="rId112"/>
    <p:sldId id="392" r:id="rId113"/>
    <p:sldId id="391" r:id="rId114"/>
    <p:sldId id="469" r:id="rId115"/>
    <p:sldId id="394" r:id="rId116"/>
    <p:sldId id="387" r:id="rId117"/>
    <p:sldId id="390" r:id="rId118"/>
    <p:sldId id="311" r:id="rId119"/>
    <p:sldId id="312" r:id="rId120"/>
    <p:sldId id="313" r:id="rId121"/>
    <p:sldId id="314" r:id="rId122"/>
    <p:sldId id="316" r:id="rId123"/>
    <p:sldId id="315" r:id="rId124"/>
    <p:sldId id="317" r:id="rId125"/>
    <p:sldId id="321" r:id="rId126"/>
    <p:sldId id="322" r:id="rId127"/>
    <p:sldId id="352" r:id="rId128"/>
    <p:sldId id="415" r:id="rId129"/>
    <p:sldId id="445" r:id="rId130"/>
    <p:sldId id="261" r:id="rId131"/>
    <p:sldId id="262" r:id="rId132"/>
    <p:sldId id="377" r:id="rId133"/>
    <p:sldId id="446" r:id="rId134"/>
    <p:sldId id="265" r:id="rId135"/>
    <p:sldId id="453" r:id="rId136"/>
    <p:sldId id="275" r:id="rId137"/>
    <p:sldId id="447" r:id="rId138"/>
    <p:sldId id="268" r:id="rId139"/>
    <p:sldId id="452" r:id="rId140"/>
    <p:sldId id="269" r:id="rId141"/>
    <p:sldId id="271" r:id="rId142"/>
    <p:sldId id="272" r:id="rId143"/>
    <p:sldId id="448" r:id="rId144"/>
    <p:sldId id="270" r:id="rId145"/>
    <p:sldId id="454" r:id="rId146"/>
    <p:sldId id="273" r:id="rId147"/>
    <p:sldId id="449" r:id="rId148"/>
    <p:sldId id="396" r:id="rId149"/>
    <p:sldId id="399" r:id="rId150"/>
    <p:sldId id="400" r:id="rId151"/>
    <p:sldId id="398" r:id="rId152"/>
    <p:sldId id="450" r:id="rId153"/>
    <p:sldId id="337" r:id="rId154"/>
    <p:sldId id="338" r:id="rId155"/>
    <p:sldId id="339" r:id="rId156"/>
    <p:sldId id="451" r:id="rId157"/>
    <p:sldId id="419" r:id="rId158"/>
    <p:sldId id="416" r:id="rId159"/>
    <p:sldId id="417" r:id="rId160"/>
    <p:sldId id="421" r:id="rId161"/>
    <p:sldId id="422" r:id="rId162"/>
    <p:sldId id="440" r:id="rId163"/>
    <p:sldId id="418" r:id="rId164"/>
    <p:sldId id="378" r:id="rId165"/>
    <p:sldId id="384" r:id="rId166"/>
    <p:sldId id="468" r:id="rId167"/>
    <p:sldId id="435" r:id="rId1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50" autoAdjust="0"/>
  </p:normalViewPr>
  <p:slideViewPr>
    <p:cSldViewPr>
      <p:cViewPr varScale="1">
        <p:scale>
          <a:sx n="57" d="100"/>
          <a:sy n="57" d="100"/>
        </p:scale>
        <p:origin x="-7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02/12/2012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 Id="rId4" Type="http://schemas.openxmlformats.org/officeDocument/2006/relationships/image" Target="../media/image76.jpeg"/></Relationships>
</file>

<file path=ppt/slides/_rels/slide10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hyperlink" Target="http://www.antibiotiquespasautomatiques.com/" TargetMode="External"/><Relationship Id="rId2" Type="http://schemas.openxmlformats.org/officeDocument/2006/relationships/hyperlink" Target="http://www.plosmedicine.org/article/info:doi/10.1371/journal.pmed.1000084" TargetMode="Externa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 Target="slide8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8.gif"/><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984" cy="5674642"/>
          </a:xfrm>
        </p:spPr>
        <p:txBody>
          <a:bodyPr>
            <a:normAutofit/>
          </a:bodyPr>
          <a:lstStyle/>
          <a:p>
            <a:r>
              <a:rPr lang="fr-BE" sz="6000" b="1" dirty="0" smtClean="0"/>
              <a:t>Le prix des médicaments .</a:t>
            </a:r>
            <a:endParaRPr lang="fr-BE" sz="6000" b="1" dirty="0"/>
          </a:p>
        </p:txBody>
      </p:sp>
    </p:spTree>
    <p:extLst>
      <p:ext uri="{BB962C8B-B14F-4D97-AF65-F5344CB8AC3E}">
        <p14:creationId xmlns:p14="http://schemas.microsoft.com/office/powerpoint/2010/main" xmlns="" val="234591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40482701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( 2 ) ?</a:t>
            </a:r>
            <a:endParaRPr lang="fr-BE" sz="1800" b="1" dirty="0"/>
          </a:p>
        </p:txBody>
      </p:sp>
      <p:sp>
        <p:nvSpPr>
          <p:cNvPr id="7" name="ZoneTexte 6"/>
          <p:cNvSpPr txBox="1"/>
          <p:nvPr/>
        </p:nvSpPr>
        <p:spPr>
          <a:xfrm>
            <a:off x="539552" y="1844824"/>
            <a:ext cx="7272808" cy="369332"/>
          </a:xfrm>
          <a:prstGeom prst="rect">
            <a:avLst/>
          </a:prstGeom>
          <a:noFill/>
        </p:spPr>
        <p:txBody>
          <a:bodyPr wrap="square" rtlCol="0">
            <a:spAutoFit/>
          </a:bodyPr>
          <a:lstStyle/>
          <a:p>
            <a:r>
              <a:rPr lang="fr-BE" b="1" dirty="0" smtClean="0"/>
              <a:t>C’est la même courbe ….</a:t>
            </a:r>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2780928"/>
            <a:ext cx="3728703" cy="2936354"/>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7" y="2780928"/>
            <a:ext cx="3744416" cy="2948728"/>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95936" y="1412776"/>
            <a:ext cx="1225556" cy="1935088"/>
          </a:xfrm>
          <a:prstGeom prst="rect">
            <a:avLst/>
          </a:prstGeom>
        </p:spPr>
      </p:pic>
    </p:spTree>
    <p:extLst>
      <p:ext uri="{BB962C8B-B14F-4D97-AF65-F5344CB8AC3E}">
        <p14:creationId xmlns:p14="http://schemas.microsoft.com/office/powerpoint/2010/main" xmlns="" val="28947740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( 3 ) ?</a:t>
            </a:r>
            <a:endParaRPr lang="fr-BE" sz="1800" b="1" dirty="0"/>
          </a:p>
        </p:txBody>
      </p:sp>
      <p:sp>
        <p:nvSpPr>
          <p:cNvPr id="7" name="ZoneTexte 6"/>
          <p:cNvSpPr txBox="1"/>
          <p:nvPr/>
        </p:nvSpPr>
        <p:spPr>
          <a:xfrm>
            <a:off x="0" y="1844824"/>
            <a:ext cx="9144000" cy="646331"/>
          </a:xfrm>
          <a:prstGeom prst="rect">
            <a:avLst/>
          </a:prstGeom>
          <a:noFill/>
        </p:spPr>
        <p:txBody>
          <a:bodyPr wrap="square" rtlCol="0">
            <a:spAutoFit/>
          </a:bodyPr>
          <a:lstStyle/>
          <a:p>
            <a:r>
              <a:rPr lang="fr-BE" b="1" dirty="0" smtClean="0"/>
              <a:t>Pour </a:t>
            </a:r>
            <a:r>
              <a:rPr lang="fr-BE" b="1" dirty="0" smtClean="0"/>
              <a:t>la répartition du taux </a:t>
            </a:r>
            <a:r>
              <a:rPr lang="fr-BE" b="1" dirty="0" smtClean="0"/>
              <a:t>de cholestérol dans la </a:t>
            </a:r>
            <a:r>
              <a:rPr lang="fr-BE" b="1" dirty="0" smtClean="0"/>
              <a:t>population , </a:t>
            </a:r>
            <a:br>
              <a:rPr lang="fr-BE" b="1" dirty="0" smtClean="0"/>
            </a:br>
            <a:r>
              <a:rPr lang="fr-BE" b="1" dirty="0" smtClean="0"/>
              <a:t>on </a:t>
            </a:r>
            <a:r>
              <a:rPr lang="fr-BE" b="1" dirty="0" smtClean="0"/>
              <a:t>doit obtenir « </a:t>
            </a:r>
            <a:r>
              <a:rPr lang="fr-BE" b="1" dirty="0" err="1" smtClean="0"/>
              <a:t>qq</a:t>
            </a:r>
            <a:r>
              <a:rPr lang="fr-BE" b="1" dirty="0" smtClean="0"/>
              <a:t> chose du </a:t>
            </a:r>
            <a:r>
              <a:rPr lang="fr-BE" b="1" dirty="0" smtClean="0"/>
              <a:t>genre »…</a:t>
            </a:r>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3429000"/>
            <a:ext cx="1447800" cy="22860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763688" y="2492896"/>
            <a:ext cx="7142163" cy="3943350"/>
          </a:xfrm>
          <a:prstGeom prst="rect">
            <a:avLst/>
          </a:prstGeom>
          <a:noFill/>
          <a:ln w="9525">
            <a:noFill/>
            <a:miter lim="800000"/>
            <a:headEnd/>
            <a:tailEnd/>
          </a:ln>
        </p:spPr>
      </p:pic>
    </p:spTree>
    <p:extLst>
      <p:ext uri="{BB962C8B-B14F-4D97-AF65-F5344CB8AC3E}">
        <p14:creationId xmlns:p14="http://schemas.microsoft.com/office/powerpoint/2010/main" xmlns="" val="32008416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( 3 ) ?</a:t>
            </a:r>
            <a:endParaRPr lang="fr-BE" sz="1800" b="1" dirty="0"/>
          </a:p>
        </p:txBody>
      </p:sp>
      <p:sp>
        <p:nvSpPr>
          <p:cNvPr id="7" name="ZoneTexte 6"/>
          <p:cNvSpPr txBox="1"/>
          <p:nvPr/>
        </p:nvSpPr>
        <p:spPr>
          <a:xfrm>
            <a:off x="0" y="1844824"/>
            <a:ext cx="9144000" cy="646331"/>
          </a:xfrm>
          <a:prstGeom prst="rect">
            <a:avLst/>
          </a:prstGeom>
          <a:noFill/>
        </p:spPr>
        <p:txBody>
          <a:bodyPr wrap="square" rtlCol="0">
            <a:spAutoFit/>
          </a:bodyPr>
          <a:lstStyle/>
          <a:p>
            <a:r>
              <a:rPr lang="fr-BE" b="1" dirty="0" smtClean="0"/>
              <a:t>Il doit être possible de définir pour un individu donné (en fonction de l’ensemble de ses autres paramètres) un taux au-delà duquel il est raisonnable de le traiter .</a:t>
            </a:r>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3429000"/>
            <a:ext cx="1447800" cy="22860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763688" y="2492896"/>
            <a:ext cx="7142163" cy="3943350"/>
          </a:xfrm>
          <a:prstGeom prst="rect">
            <a:avLst/>
          </a:prstGeom>
          <a:noFill/>
          <a:ln w="9525">
            <a:noFill/>
            <a:miter lim="800000"/>
            <a:headEnd/>
            <a:tailEnd/>
          </a:ln>
        </p:spPr>
      </p:pic>
    </p:spTree>
    <p:extLst>
      <p:ext uri="{BB962C8B-B14F-4D97-AF65-F5344CB8AC3E}">
        <p14:creationId xmlns:p14="http://schemas.microsoft.com/office/powerpoint/2010/main" xmlns="" val="32008416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( 4) ?</a:t>
            </a:r>
            <a:endParaRPr lang="fr-BE" sz="1800" b="1" dirty="0"/>
          </a:p>
        </p:txBody>
      </p:sp>
      <p:sp>
        <p:nvSpPr>
          <p:cNvPr id="7" name="ZoneTexte 6"/>
          <p:cNvSpPr txBox="1"/>
          <p:nvPr/>
        </p:nvSpPr>
        <p:spPr>
          <a:xfrm>
            <a:off x="539552" y="1844824"/>
            <a:ext cx="8280920" cy="646331"/>
          </a:xfrm>
          <a:prstGeom prst="rect">
            <a:avLst/>
          </a:prstGeom>
          <a:noFill/>
        </p:spPr>
        <p:txBody>
          <a:bodyPr wrap="square" rtlCol="0">
            <a:spAutoFit/>
          </a:bodyPr>
          <a:lstStyle/>
          <a:p>
            <a:r>
              <a:rPr lang="fr-BE" b="1" dirty="0" smtClean="0"/>
              <a:t>Ce qui va donner ceci en termes de traitements  actuellement autorisé ….</a:t>
            </a:r>
            <a:br>
              <a:rPr lang="fr-BE" b="1" dirty="0" smtClean="0"/>
            </a:br>
            <a:r>
              <a:rPr lang="fr-BE" b="1" dirty="0" smtClean="0"/>
              <a:t>Mais « actuel » ne veut pas dire </a:t>
            </a:r>
            <a:r>
              <a:rPr lang="fr-BE" b="1" dirty="0" smtClean="0"/>
              <a:t>« éternel » … </a:t>
            </a:r>
            <a:r>
              <a:rPr lang="fr-BE" b="1" dirty="0" smtClean="0"/>
              <a:t>il suffit de bouger l’indice pivot ….</a:t>
            </a:r>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97546" y="2677268"/>
            <a:ext cx="6164932" cy="3552998"/>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746" y="3429000"/>
            <a:ext cx="1447800" cy="2286000"/>
          </a:xfrm>
          <a:prstGeom prst="rect">
            <a:avLst/>
          </a:prstGeom>
        </p:spPr>
      </p:pic>
    </p:spTree>
    <p:extLst>
      <p:ext uri="{BB962C8B-B14F-4D97-AF65-F5344CB8AC3E}">
        <p14:creationId xmlns:p14="http://schemas.microsoft.com/office/powerpoint/2010/main" xmlns="" val="19006429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( 5 ) ?</a:t>
            </a:r>
            <a:endParaRPr lang="fr-BE" sz="1800" b="1" dirty="0"/>
          </a:p>
        </p:txBody>
      </p:sp>
      <p:sp>
        <p:nvSpPr>
          <p:cNvPr id="7" name="ZoneTexte 6"/>
          <p:cNvSpPr txBox="1"/>
          <p:nvPr/>
        </p:nvSpPr>
        <p:spPr>
          <a:xfrm>
            <a:off x="539552" y="1844824"/>
            <a:ext cx="8280920" cy="369332"/>
          </a:xfrm>
          <a:prstGeom prst="rect">
            <a:avLst/>
          </a:prstGeom>
          <a:noFill/>
        </p:spPr>
        <p:txBody>
          <a:bodyPr wrap="square" rtlCol="0">
            <a:spAutoFit/>
          </a:bodyPr>
          <a:lstStyle/>
          <a:p>
            <a:r>
              <a:rPr lang="fr-BE" b="1" dirty="0" smtClean="0"/>
              <a:t>Et ceci en termes de réservoir de clientèle potentielle …</a:t>
            </a: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7604" y="2279711"/>
            <a:ext cx="7344816" cy="4232994"/>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3704" y="3253208"/>
            <a:ext cx="1447800" cy="2286000"/>
          </a:xfrm>
          <a:prstGeom prst="rect">
            <a:avLst/>
          </a:prstGeom>
        </p:spPr>
      </p:pic>
    </p:spTree>
    <p:extLst>
      <p:ext uri="{BB962C8B-B14F-4D97-AF65-F5344CB8AC3E}">
        <p14:creationId xmlns:p14="http://schemas.microsoft.com/office/powerpoint/2010/main" xmlns="" val="30848027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( 6 ) ?</a:t>
            </a:r>
            <a:endParaRPr lang="fr-BE" sz="1800" b="1" dirty="0"/>
          </a:p>
        </p:txBody>
      </p:sp>
      <p:sp>
        <p:nvSpPr>
          <p:cNvPr id="7" name="ZoneTexte 6"/>
          <p:cNvSpPr txBox="1"/>
          <p:nvPr/>
        </p:nvSpPr>
        <p:spPr>
          <a:xfrm>
            <a:off x="539552" y="1844824"/>
            <a:ext cx="8280920" cy="2492990"/>
          </a:xfrm>
          <a:prstGeom prst="rect">
            <a:avLst/>
          </a:prstGeom>
          <a:noFill/>
        </p:spPr>
        <p:txBody>
          <a:bodyPr wrap="square" rtlCol="0">
            <a:spAutoFit/>
          </a:bodyPr>
          <a:lstStyle/>
          <a:p>
            <a:r>
              <a:rPr lang="fr-BE" b="1" dirty="0" smtClean="0"/>
              <a:t>Comme la courbe entame là une montée rapide ,on se rend tout de suite compte du « glissement progressif » constaté du taux « à partir duquel il faut traiter » : </a:t>
            </a:r>
            <a:br>
              <a:rPr lang="fr-BE" b="1" dirty="0" smtClean="0"/>
            </a:br>
            <a:r>
              <a:rPr lang="fr-BE" b="1" dirty="0" smtClean="0"/>
              <a:t>quelques </a:t>
            </a:r>
            <a:r>
              <a:rPr lang="fr-BE" b="1" dirty="0" err="1" smtClean="0"/>
              <a:t>mgr</a:t>
            </a:r>
            <a:r>
              <a:rPr lang="fr-BE" b="1" dirty="0" smtClean="0"/>
              <a:t> de plus ou de moins, c’est des milliers de traitements supplémentaires ou perdus !!! .</a:t>
            </a:r>
          </a:p>
          <a:p>
            <a:endParaRPr lang="fr-BE" b="1" dirty="0"/>
          </a:p>
          <a:p>
            <a:endParaRPr lang="fr-BE" b="1" dirty="0" smtClean="0"/>
          </a:p>
          <a:p>
            <a:r>
              <a:rPr lang="fr-BE" sz="2400" b="1" dirty="0" smtClean="0">
                <a:solidFill>
                  <a:srgbClr val="FF0000"/>
                </a:solidFill>
              </a:rPr>
              <a:t>Les taux « à partir duquel il faut traiter » ,</a:t>
            </a:r>
            <a:br>
              <a:rPr lang="fr-BE" sz="2400" b="1" dirty="0" smtClean="0">
                <a:solidFill>
                  <a:srgbClr val="FF0000"/>
                </a:solidFill>
              </a:rPr>
            </a:br>
            <a:r>
              <a:rPr lang="fr-BE" sz="2400" b="1" dirty="0" smtClean="0">
                <a:solidFill>
                  <a:srgbClr val="FF0000"/>
                </a:solidFill>
              </a:rPr>
              <a:t>sont ainsi passés en une vingtaine d’années de 250 à 190 !!!!!</a:t>
            </a:r>
            <a:endParaRPr lang="fr-BE" sz="2400"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05125" y="4241292"/>
            <a:ext cx="2963019" cy="2463539"/>
          </a:xfrm>
          <a:prstGeom prst="rect">
            <a:avLst/>
          </a:prstGeom>
        </p:spPr>
      </p:pic>
    </p:spTree>
    <p:extLst>
      <p:ext uri="{BB962C8B-B14F-4D97-AF65-F5344CB8AC3E}">
        <p14:creationId xmlns:p14="http://schemas.microsoft.com/office/powerpoint/2010/main" xmlns="" val="18556260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( 6 ) ?</a:t>
            </a:r>
            <a:endParaRPr lang="fr-BE" sz="1800" b="1" dirty="0"/>
          </a:p>
        </p:txBody>
      </p:sp>
      <p:sp>
        <p:nvSpPr>
          <p:cNvPr id="7" name="ZoneTexte 6"/>
          <p:cNvSpPr txBox="1"/>
          <p:nvPr/>
        </p:nvSpPr>
        <p:spPr>
          <a:xfrm>
            <a:off x="539552" y="1844824"/>
            <a:ext cx="8280920" cy="707886"/>
          </a:xfrm>
          <a:prstGeom prst="rect">
            <a:avLst/>
          </a:prstGeom>
          <a:noFill/>
        </p:spPr>
        <p:txBody>
          <a:bodyPr wrap="square" rtlCol="0">
            <a:spAutoFit/>
          </a:bodyPr>
          <a:lstStyle/>
          <a:p>
            <a:r>
              <a:rPr lang="fr-BE" sz="2000" b="1" dirty="0" smtClean="0"/>
              <a:t>Ou encore …..    </a:t>
            </a:r>
            <a:br>
              <a:rPr lang="fr-BE" sz="2000" b="1" dirty="0" smtClean="0"/>
            </a:br>
            <a:r>
              <a:rPr lang="fr-BE" sz="2000" b="1" dirty="0" smtClean="0"/>
              <a:t>On voit tout de suite que chaque </a:t>
            </a:r>
            <a:r>
              <a:rPr lang="fr-BE" sz="2000" b="1" dirty="0" err="1" smtClean="0"/>
              <a:t>mgr</a:t>
            </a:r>
            <a:r>
              <a:rPr lang="fr-BE" sz="2000" b="1" dirty="0" smtClean="0"/>
              <a:t> gagné sur la « Sécu » compte……. </a:t>
            </a:r>
            <a:endParaRPr lang="fr-BE" sz="2800"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708920"/>
            <a:ext cx="6223000" cy="377190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78745" y="2708920"/>
            <a:ext cx="2134120" cy="1774369"/>
          </a:xfrm>
          <a:prstGeom prst="rect">
            <a:avLst/>
          </a:prstGeom>
        </p:spPr>
      </p:pic>
    </p:spTree>
    <p:extLst>
      <p:ext uri="{BB962C8B-B14F-4D97-AF65-F5344CB8AC3E}">
        <p14:creationId xmlns:p14="http://schemas.microsoft.com/office/powerpoint/2010/main" xmlns="" val="15761243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1949" y="2204864"/>
            <a:ext cx="8120102" cy="2448272"/>
          </a:xfrm>
          <a:prstGeom prst="rect">
            <a:avLst/>
          </a:prstGeom>
        </p:spPr>
      </p:pic>
    </p:spTree>
    <p:extLst>
      <p:ext uri="{BB962C8B-B14F-4D97-AF65-F5344CB8AC3E}">
        <p14:creationId xmlns:p14="http://schemas.microsoft.com/office/powerpoint/2010/main" xmlns="" val="20835380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smtClean="0"/>
              <a:t>5°Les maladies « rebaptisées » .</a:t>
            </a:r>
            <a:endParaRPr lang="fr-BE" b="1" dirty="0"/>
          </a:p>
        </p:txBody>
      </p:sp>
      <p:sp>
        <p:nvSpPr>
          <p:cNvPr id="4" name="ZoneTexte 3"/>
          <p:cNvSpPr txBox="1"/>
          <p:nvPr/>
        </p:nvSpPr>
        <p:spPr>
          <a:xfrm>
            <a:off x="107504" y="2214156"/>
            <a:ext cx="8784976" cy="3754874"/>
          </a:xfrm>
          <a:prstGeom prst="rect">
            <a:avLst/>
          </a:prstGeom>
          <a:noFill/>
        </p:spPr>
        <p:txBody>
          <a:bodyPr wrap="square" rtlCol="0">
            <a:spAutoFit/>
          </a:bodyPr>
          <a:lstStyle/>
          <a:p>
            <a:r>
              <a:rPr lang="fr-BE" sz="2000" b="1" dirty="0" smtClean="0">
                <a:solidFill>
                  <a:srgbClr val="FF0000"/>
                </a:solidFill>
              </a:rPr>
              <a:t>Si demain une firme découvre un remède miracle contre l’hystérie ,</a:t>
            </a:r>
            <a:br>
              <a:rPr lang="fr-BE" sz="2000" b="1" dirty="0" smtClean="0">
                <a:solidFill>
                  <a:srgbClr val="FF0000"/>
                </a:solidFill>
              </a:rPr>
            </a:br>
            <a:r>
              <a:rPr lang="fr-BE" sz="2000" b="1" dirty="0" smtClean="0">
                <a:solidFill>
                  <a:srgbClr val="FF0000"/>
                </a:solidFill>
              </a:rPr>
              <a:t>elle ne saura pas le vendre !</a:t>
            </a:r>
          </a:p>
          <a:p>
            <a:endParaRPr lang="fr-BE" sz="2000" b="1" dirty="0">
              <a:solidFill>
                <a:srgbClr val="FF0000"/>
              </a:solidFill>
            </a:endParaRPr>
          </a:p>
          <a:p>
            <a:r>
              <a:rPr lang="fr-BE" sz="2000" b="1" dirty="0" smtClean="0">
                <a:solidFill>
                  <a:srgbClr val="FF0000"/>
                </a:solidFill>
              </a:rPr>
              <a:t>Il faudra d’abord qu’elle rebaptise la maladie de façon plus agréable à </a:t>
            </a:r>
            <a:r>
              <a:rPr lang="fr-BE" sz="2000" b="1" dirty="0" smtClean="0">
                <a:solidFill>
                  <a:srgbClr val="FF0000"/>
                </a:solidFill>
              </a:rPr>
              <a:t>entendre </a:t>
            </a:r>
            <a:r>
              <a:rPr lang="fr-BE" sz="2000" b="1" dirty="0" smtClean="0">
                <a:solidFill>
                  <a:srgbClr val="FF0000"/>
                </a:solidFill>
              </a:rPr>
              <a:t>…</a:t>
            </a:r>
          </a:p>
          <a:p>
            <a:endParaRPr lang="fr-BE" sz="2000" b="1" dirty="0"/>
          </a:p>
          <a:p>
            <a:r>
              <a:rPr lang="fr-BE" sz="2000" b="1" dirty="0" smtClean="0"/>
              <a:t>Dans le même ordre d’idée, la maladie « X » par exemple ,</a:t>
            </a:r>
            <a:br>
              <a:rPr lang="fr-BE" sz="2000" b="1" dirty="0" smtClean="0"/>
            </a:br>
            <a:r>
              <a:rPr lang="fr-BE" sz="2000" b="1" dirty="0" smtClean="0"/>
              <a:t>tend à s’appeler maintenant la maladie « X ‘ </a:t>
            </a:r>
            <a:r>
              <a:rPr lang="fr-BE" sz="2000" b="1" dirty="0" smtClean="0"/>
              <a:t>»…</a:t>
            </a:r>
            <a:br>
              <a:rPr lang="fr-BE" sz="2000" b="1" dirty="0" smtClean="0"/>
            </a:br>
            <a:r>
              <a:rPr lang="fr-BE" sz="2000" b="1" dirty="0" smtClean="0"/>
              <a:t/>
            </a:r>
            <a:br>
              <a:rPr lang="fr-BE" sz="2000" b="1" dirty="0" smtClean="0"/>
            </a:br>
            <a:r>
              <a:rPr lang="fr-BE" sz="2000" b="1" dirty="0" smtClean="0"/>
              <a:t>Ca ne change « rien »,mais ça change « tout » ….</a:t>
            </a:r>
          </a:p>
          <a:p>
            <a:r>
              <a:rPr lang="fr-BE" sz="2000" b="1" dirty="0" smtClean="0"/>
              <a:t>Tous les efforts faits pour « calmer le jeu » sont à recommencer ….</a:t>
            </a:r>
            <a:br>
              <a:rPr lang="fr-BE" sz="2000" b="1" dirty="0" smtClean="0"/>
            </a:br>
            <a:r>
              <a:rPr lang="fr-BE" sz="2000" b="1" dirty="0" smtClean="0"/>
              <a:t/>
            </a:r>
            <a:br>
              <a:rPr lang="fr-BE" sz="2000" b="1" dirty="0" smtClean="0"/>
            </a:br>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6296" y="3789040"/>
            <a:ext cx="1656184" cy="2484278"/>
          </a:xfrm>
          <a:prstGeom prst="rect">
            <a:avLst/>
          </a:prstGeom>
        </p:spPr>
      </p:pic>
    </p:spTree>
    <p:extLst>
      <p:ext uri="{BB962C8B-B14F-4D97-AF65-F5344CB8AC3E}">
        <p14:creationId xmlns:p14="http://schemas.microsoft.com/office/powerpoint/2010/main" xmlns="" val="28615256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112482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Autofit/>
          </a:bodyPr>
          <a:lstStyle/>
          <a:p>
            <a:r>
              <a:rPr lang="fr-BE" sz="3200" b="1" dirty="0" smtClean="0">
                <a:solidFill>
                  <a:srgbClr val="FF0000"/>
                </a:solidFill>
              </a:rPr>
              <a:t>Mais avant toutes choses, </a:t>
            </a:r>
            <a:br>
              <a:rPr lang="fr-BE" sz="3200" b="1" dirty="0" smtClean="0">
                <a:solidFill>
                  <a:srgbClr val="FF0000"/>
                </a:solidFill>
              </a:rPr>
            </a:br>
            <a:r>
              <a:rPr lang="fr-BE" sz="3200" b="1" dirty="0" smtClean="0">
                <a:solidFill>
                  <a:srgbClr val="FF0000"/>
                </a:solidFill>
              </a:rPr>
              <a:t>un petit rappel des règles du jeux !</a:t>
            </a:r>
            <a:endParaRPr lang="fr-BE" sz="3200"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16832"/>
            <a:ext cx="8554645" cy="3801006"/>
          </a:xfrm>
          <a:prstGeom prst="rect">
            <a:avLst/>
          </a:prstGeom>
        </p:spPr>
      </p:pic>
    </p:spTree>
    <p:extLst>
      <p:ext uri="{BB962C8B-B14F-4D97-AF65-F5344CB8AC3E}">
        <p14:creationId xmlns:p14="http://schemas.microsoft.com/office/powerpoint/2010/main" xmlns="" val="34947536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712" y="1703950"/>
            <a:ext cx="5328592" cy="3545935"/>
          </a:xfrm>
          <a:prstGeom prst="rect">
            <a:avLst/>
          </a:prstGeom>
        </p:spPr>
      </p:pic>
      <p:sp>
        <p:nvSpPr>
          <p:cNvPr id="5" name="ZoneTexte 4"/>
          <p:cNvSpPr txBox="1"/>
          <p:nvPr/>
        </p:nvSpPr>
        <p:spPr>
          <a:xfrm>
            <a:off x="323528" y="5517232"/>
            <a:ext cx="8568952" cy="830997"/>
          </a:xfrm>
          <a:prstGeom prst="rect">
            <a:avLst/>
          </a:prstGeom>
          <a:noFill/>
        </p:spPr>
        <p:txBody>
          <a:bodyPr wrap="square" rtlCol="0">
            <a:spAutoFit/>
          </a:bodyPr>
          <a:lstStyle/>
          <a:p>
            <a:r>
              <a:rPr lang="fr-BE" sz="2400" b="1" dirty="0" smtClean="0">
                <a:solidFill>
                  <a:srgbClr val="FF0000"/>
                </a:solidFill>
              </a:rPr>
              <a:t>Non !       100 % des gagnants n’ont pas tenté leur chance !</a:t>
            </a:r>
          </a:p>
          <a:p>
            <a:r>
              <a:rPr lang="fr-BE" sz="2400" b="1" dirty="0" smtClean="0">
                <a:solidFill>
                  <a:srgbClr val="FF0000"/>
                </a:solidFill>
              </a:rPr>
              <a:t>Il y en a 0,7 % qui ont trouvé , volé ou reçu leur ticket de loto !</a:t>
            </a:r>
            <a:endParaRPr lang="fr-BE" sz="2400" b="1" dirty="0">
              <a:solidFill>
                <a:srgbClr val="FF0000"/>
              </a:solidFill>
            </a:endParaRPr>
          </a:p>
        </p:txBody>
      </p:sp>
    </p:spTree>
    <p:extLst>
      <p:ext uri="{BB962C8B-B14F-4D97-AF65-F5344CB8AC3E}">
        <p14:creationId xmlns:p14="http://schemas.microsoft.com/office/powerpoint/2010/main" xmlns="" val="42826787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1043608" y="2060848"/>
            <a:ext cx="6768752" cy="2677656"/>
          </a:xfrm>
          <a:prstGeom prst="rect">
            <a:avLst/>
          </a:prstGeom>
          <a:noFill/>
        </p:spPr>
        <p:txBody>
          <a:bodyPr wrap="square" rtlCol="0">
            <a:spAutoFit/>
          </a:bodyPr>
          <a:lstStyle/>
          <a:p>
            <a:r>
              <a:rPr lang="fr-BE" sz="2400" b="1" dirty="0" smtClean="0"/>
              <a:t>Quelques certitudes statistique d’abord :</a:t>
            </a:r>
          </a:p>
          <a:p>
            <a:endParaRPr lang="fr-BE" sz="2400" b="1" dirty="0"/>
          </a:p>
          <a:p>
            <a:pPr marL="457200" indent="-457200">
              <a:buAutoNum type="alphaLcParenR"/>
            </a:pPr>
            <a:r>
              <a:rPr lang="fr-BE" sz="2400" b="1" dirty="0" smtClean="0"/>
              <a:t>Les statistiques sont très faciles à faire .</a:t>
            </a:r>
          </a:p>
          <a:p>
            <a:pPr marL="457200" indent="-457200">
              <a:buAutoNum type="alphaLcParenR"/>
            </a:pPr>
            <a:r>
              <a:rPr lang="fr-BE" sz="2400" b="1" dirty="0" smtClean="0"/>
              <a:t>Les statistiques sont très difficiles à interpréter .</a:t>
            </a:r>
          </a:p>
          <a:p>
            <a:pPr marL="457200" indent="-457200">
              <a:buAutoNum type="alphaLcParenR"/>
            </a:pPr>
            <a:r>
              <a:rPr lang="fr-BE" sz="2400" b="1" dirty="0" smtClean="0"/>
              <a:t>La sommation d’études statistiques différentes est possible … mais ce n’est pas du domaine de l’amateur …</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4509120"/>
            <a:ext cx="1534240" cy="2348880"/>
          </a:xfrm>
          <a:prstGeom prst="rect">
            <a:avLst/>
          </a:prstGeom>
        </p:spPr>
      </p:pic>
    </p:spTree>
    <p:extLst>
      <p:ext uri="{BB962C8B-B14F-4D97-AF65-F5344CB8AC3E}">
        <p14:creationId xmlns:p14="http://schemas.microsoft.com/office/powerpoint/2010/main" xmlns="" val="33675514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0" y="2060848"/>
            <a:ext cx="9144000" cy="1446550"/>
          </a:xfrm>
          <a:prstGeom prst="rect">
            <a:avLst/>
          </a:prstGeom>
          <a:noFill/>
        </p:spPr>
        <p:txBody>
          <a:bodyPr wrap="square" rtlCol="0">
            <a:spAutoFit/>
          </a:bodyPr>
          <a:lstStyle/>
          <a:p>
            <a:r>
              <a:rPr lang="fr-BE" sz="2400" b="1" dirty="0" smtClean="0"/>
              <a:t>Les statistiques ne sont jamais simple à exprimer : </a:t>
            </a:r>
          </a:p>
          <a:p>
            <a:endParaRPr lang="fr-BE" sz="2400" b="1" dirty="0"/>
          </a:p>
          <a:p>
            <a:r>
              <a:rPr lang="fr-BE" sz="2000" b="1" dirty="0" smtClean="0">
                <a:solidFill>
                  <a:srgbClr val="FF0000"/>
                </a:solidFill>
              </a:rPr>
              <a:t>un médicament n’est pas bon pour ceci ou cela; </a:t>
            </a:r>
          </a:p>
          <a:p>
            <a:r>
              <a:rPr lang="fr-BE" sz="2000" b="1" dirty="0" smtClean="0">
                <a:solidFill>
                  <a:srgbClr val="FF0000"/>
                </a:solidFill>
              </a:rPr>
              <a:t>il est bon pour ceci ou cela </a:t>
            </a:r>
            <a:r>
              <a:rPr lang="fr-BE" sz="2000" b="1" dirty="0" smtClean="0">
                <a:solidFill>
                  <a:srgbClr val="3333FF"/>
                </a:solidFill>
              </a:rPr>
              <a:t>dans telles conditions </a:t>
            </a:r>
            <a:r>
              <a:rPr lang="fr-BE" sz="2000" b="1" dirty="0" smtClean="0">
                <a:solidFill>
                  <a:srgbClr val="FF0000"/>
                </a:solidFill>
              </a:rPr>
              <a:t>et </a:t>
            </a:r>
            <a:r>
              <a:rPr lang="fr-BE" sz="2000" b="1" dirty="0" smtClean="0">
                <a:solidFill>
                  <a:srgbClr val="3333FF"/>
                </a:solidFill>
              </a:rPr>
              <a:t>avec telles limitations </a:t>
            </a:r>
            <a:r>
              <a:rPr lang="fr-BE" sz="2000" b="1" dirty="0" smtClean="0">
                <a:solidFill>
                  <a:srgbClr val="FF0000"/>
                </a:solidFill>
              </a:rPr>
              <a:t>….</a:t>
            </a:r>
            <a:endParaRPr lang="fr-BE" sz="2000" b="1" dirty="0">
              <a:solidFill>
                <a:srgbClr val="FF0000"/>
              </a:solidFill>
            </a:endParaRPr>
          </a:p>
        </p:txBody>
      </p:sp>
      <p:sp>
        <p:nvSpPr>
          <p:cNvPr id="4" name="ZoneTexte 3"/>
          <p:cNvSpPr txBox="1"/>
          <p:nvPr/>
        </p:nvSpPr>
        <p:spPr>
          <a:xfrm>
            <a:off x="0" y="4005064"/>
            <a:ext cx="9144000" cy="2862322"/>
          </a:xfrm>
          <a:prstGeom prst="rect">
            <a:avLst/>
          </a:prstGeom>
          <a:noFill/>
        </p:spPr>
        <p:txBody>
          <a:bodyPr wrap="square" rtlCol="0">
            <a:spAutoFit/>
          </a:bodyPr>
          <a:lstStyle/>
          <a:p>
            <a:r>
              <a:rPr lang="fr-BE" b="1" dirty="0" smtClean="0"/>
              <a:t>Les résultats concernant les </a:t>
            </a:r>
            <a:r>
              <a:rPr lang="fr-BE" b="1" dirty="0" err="1" smtClean="0"/>
              <a:t>hypolipémiants</a:t>
            </a:r>
            <a:r>
              <a:rPr lang="fr-BE" b="1" dirty="0" smtClean="0"/>
              <a:t> sont particulièrement difficiles à interpréter :</a:t>
            </a:r>
          </a:p>
          <a:p>
            <a:endParaRPr lang="fr-BE" b="1" dirty="0"/>
          </a:p>
          <a:p>
            <a:r>
              <a:rPr lang="fr-BE" b="1" dirty="0" smtClean="0"/>
              <a:t>a) Il y a les hommes et il y a les femmes .</a:t>
            </a:r>
          </a:p>
          <a:p>
            <a:r>
              <a:rPr lang="fr-BE" b="1" dirty="0" smtClean="0"/>
              <a:t>b) Il y a les femmes pré ménopausées et les femmes post ménopausées .</a:t>
            </a:r>
          </a:p>
          <a:p>
            <a:r>
              <a:rPr lang="fr-BE" b="1" dirty="0" smtClean="0"/>
              <a:t>c) Il y a </a:t>
            </a:r>
            <a:r>
              <a:rPr lang="fr-BE" b="1" dirty="0" smtClean="0"/>
              <a:t>les </a:t>
            </a:r>
            <a:r>
              <a:rPr lang="fr-BE" b="1" dirty="0" smtClean="0"/>
              <a:t>patients jeunes et les patients âgés .</a:t>
            </a:r>
            <a:br>
              <a:rPr lang="fr-BE" b="1" dirty="0" smtClean="0"/>
            </a:br>
            <a:r>
              <a:rPr lang="fr-BE" b="1" dirty="0" smtClean="0"/>
              <a:t>d) Il y a les haut risques et les bas risques .</a:t>
            </a:r>
          </a:p>
          <a:p>
            <a:r>
              <a:rPr lang="fr-BE" b="1" dirty="0"/>
              <a:t>e</a:t>
            </a:r>
            <a:r>
              <a:rPr lang="fr-BE" b="1" dirty="0" smtClean="0"/>
              <a:t>) Il y a la prévention « primaire » (avant un accident vasculaire) et la prévention « secondaire » : (après un accident vasculaire) .</a:t>
            </a:r>
          </a:p>
          <a:p>
            <a:r>
              <a:rPr lang="fr-BE" b="1" dirty="0" smtClean="0"/>
              <a:t>f) </a:t>
            </a:r>
            <a:r>
              <a:rPr lang="fr-BE" b="1" dirty="0" err="1" smtClean="0"/>
              <a:t>Etc</a:t>
            </a:r>
            <a:r>
              <a:rPr lang="fr-BE" b="1" dirty="0" smtClean="0"/>
              <a:t> …….</a:t>
            </a:r>
          </a:p>
          <a:p>
            <a:endParaRPr lang="fr-BE"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4248" y="1079773"/>
            <a:ext cx="1781175" cy="1962150"/>
          </a:xfrm>
          <a:prstGeom prst="rect">
            <a:avLst/>
          </a:prstGeom>
        </p:spPr>
      </p:pic>
    </p:spTree>
    <p:extLst>
      <p:ext uri="{BB962C8B-B14F-4D97-AF65-F5344CB8AC3E}">
        <p14:creationId xmlns:p14="http://schemas.microsoft.com/office/powerpoint/2010/main" xmlns="" val="37412716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107504" y="2060848"/>
            <a:ext cx="9036496" cy="461665"/>
          </a:xfrm>
          <a:prstGeom prst="rect">
            <a:avLst/>
          </a:prstGeom>
          <a:noFill/>
        </p:spPr>
        <p:txBody>
          <a:bodyPr wrap="square" rtlCol="0">
            <a:spAutoFit/>
          </a:bodyPr>
          <a:lstStyle/>
          <a:p>
            <a:r>
              <a:rPr lang="fr-BE" sz="2400" b="1" dirty="0" smtClean="0"/>
              <a:t>Une étude très sérieuse montre l’effet des statines  sur la mortalité :</a:t>
            </a:r>
            <a:endParaRPr lang="fr-BE" sz="24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2708920"/>
            <a:ext cx="3833439" cy="3294856"/>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40" y="3259287"/>
            <a:ext cx="1800200" cy="2200244"/>
          </a:xfrm>
          <a:prstGeom prst="rect">
            <a:avLst/>
          </a:prstGeom>
        </p:spPr>
      </p:pic>
    </p:spTree>
    <p:extLst>
      <p:ext uri="{BB962C8B-B14F-4D97-AF65-F5344CB8AC3E}">
        <p14:creationId xmlns:p14="http://schemas.microsoft.com/office/powerpoint/2010/main" xmlns="" val="548955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107504" y="2060848"/>
            <a:ext cx="9036496" cy="461665"/>
          </a:xfrm>
          <a:prstGeom prst="rect">
            <a:avLst/>
          </a:prstGeom>
          <a:noFill/>
        </p:spPr>
        <p:txBody>
          <a:bodyPr wrap="square" rtlCol="0">
            <a:spAutoFit/>
          </a:bodyPr>
          <a:lstStyle/>
          <a:p>
            <a:r>
              <a:rPr lang="fr-BE" sz="2400" b="1" dirty="0" smtClean="0"/>
              <a:t>Une étude très sérieuse montre l’effet des statines  sur la mortalité :</a:t>
            </a:r>
            <a:endParaRPr lang="fr-BE" sz="24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2522514"/>
            <a:ext cx="5548768" cy="4150498"/>
          </a:xfrm>
          <a:prstGeom prst="rect">
            <a:avLst/>
          </a:prstGeom>
        </p:spPr>
      </p:pic>
      <p:sp>
        <p:nvSpPr>
          <p:cNvPr id="7" name="Rectangle 6"/>
          <p:cNvSpPr/>
          <p:nvPr/>
        </p:nvSpPr>
        <p:spPr>
          <a:xfrm>
            <a:off x="1619672" y="5229200"/>
            <a:ext cx="5548768" cy="10801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solidFill>
                <a:srgbClr val="FF0000"/>
              </a:solidFill>
            </a:endParaRPr>
          </a:p>
        </p:txBody>
      </p:sp>
    </p:spTree>
    <p:extLst>
      <p:ext uri="{BB962C8B-B14F-4D97-AF65-F5344CB8AC3E}">
        <p14:creationId xmlns:p14="http://schemas.microsoft.com/office/powerpoint/2010/main" xmlns="" val="24042959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0" y="2060848"/>
            <a:ext cx="9144000" cy="461665"/>
          </a:xfrm>
          <a:prstGeom prst="rect">
            <a:avLst/>
          </a:prstGeom>
          <a:noFill/>
        </p:spPr>
        <p:txBody>
          <a:bodyPr wrap="square" rtlCol="0">
            <a:spAutoFit/>
          </a:bodyPr>
          <a:lstStyle/>
          <a:p>
            <a:r>
              <a:rPr lang="fr-BE" sz="2400" b="1" dirty="0" smtClean="0"/>
              <a:t> </a:t>
            </a:r>
            <a:r>
              <a:rPr lang="fr-BE" sz="2400" b="1" dirty="0" smtClean="0">
                <a:solidFill>
                  <a:srgbClr val="FF0000"/>
                </a:solidFill>
              </a:rPr>
              <a:t>Je résume  la dia précédente :</a:t>
            </a:r>
            <a:endParaRPr lang="fr-BE" sz="2000" b="1" dirty="0">
              <a:solidFill>
                <a:srgbClr val="FF0000"/>
              </a:solidFill>
            </a:endParaRPr>
          </a:p>
        </p:txBody>
      </p:sp>
      <p:sp>
        <p:nvSpPr>
          <p:cNvPr id="4" name="ZoneTexte 3"/>
          <p:cNvSpPr txBox="1"/>
          <p:nvPr/>
        </p:nvSpPr>
        <p:spPr>
          <a:xfrm>
            <a:off x="611560" y="2708920"/>
            <a:ext cx="8208912" cy="1323439"/>
          </a:xfrm>
          <a:prstGeom prst="rect">
            <a:avLst/>
          </a:prstGeom>
          <a:noFill/>
        </p:spPr>
        <p:txBody>
          <a:bodyPr wrap="square" rtlCol="0">
            <a:spAutoFit/>
          </a:bodyPr>
          <a:lstStyle/>
          <a:p>
            <a:pPr marL="342900" indent="-342900">
              <a:buAutoNum type="alphaLcParenR"/>
            </a:pPr>
            <a:r>
              <a:rPr lang="fr-BE" sz="2000" b="1" dirty="0" smtClean="0">
                <a:solidFill>
                  <a:srgbClr val="FF0000"/>
                </a:solidFill>
              </a:rPr>
              <a:t>Chez le patient âgé il n’y a pas de différence de mortalité cardio vasculaire en cas de traitement primaire .</a:t>
            </a:r>
          </a:p>
          <a:p>
            <a:pPr marL="342900" indent="-342900">
              <a:buAutoNum type="alphaLcParenR"/>
            </a:pPr>
            <a:r>
              <a:rPr lang="fr-BE" sz="2000" b="1" dirty="0" smtClean="0">
                <a:solidFill>
                  <a:srgbClr val="FF0000"/>
                </a:solidFill>
              </a:rPr>
              <a:t>Par contre il y a 28 % d’augmentation de cancer …</a:t>
            </a:r>
          </a:p>
          <a:p>
            <a:pPr marL="342900" indent="-342900">
              <a:buAutoNum type="alphaLcParenR"/>
            </a:pPr>
            <a:r>
              <a:rPr lang="fr-BE" sz="2000" b="1" dirty="0" smtClean="0">
                <a:solidFill>
                  <a:srgbClr val="FF0000"/>
                </a:solidFill>
              </a:rPr>
              <a:t>Et vous pouvez « en plus » agrémenter l’affaire d’un AVC : + 11 % … </a:t>
            </a:r>
            <a:endParaRPr lang="fr-BE" sz="2000"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14857" y="4149080"/>
            <a:ext cx="2114286" cy="2161905"/>
          </a:xfrm>
          <a:prstGeom prst="rect">
            <a:avLst/>
          </a:prstGeom>
        </p:spPr>
      </p:pic>
    </p:spTree>
    <p:extLst>
      <p:ext uri="{BB962C8B-B14F-4D97-AF65-F5344CB8AC3E}">
        <p14:creationId xmlns:p14="http://schemas.microsoft.com/office/powerpoint/2010/main" xmlns="" val="39063665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1043608" y="2060848"/>
            <a:ext cx="6768752" cy="2677656"/>
          </a:xfrm>
          <a:prstGeom prst="rect">
            <a:avLst/>
          </a:prstGeom>
          <a:noFill/>
        </p:spPr>
        <p:txBody>
          <a:bodyPr wrap="square" rtlCol="0">
            <a:spAutoFit/>
          </a:bodyPr>
          <a:lstStyle/>
          <a:p>
            <a:r>
              <a:rPr lang="fr-BE" sz="2400" b="1" dirty="0" smtClean="0"/>
              <a:t>Quelques certitudes médicales  ensuite:</a:t>
            </a:r>
          </a:p>
          <a:p>
            <a:endParaRPr lang="fr-BE" sz="2400" b="1" dirty="0"/>
          </a:p>
          <a:p>
            <a:pPr marL="457200" indent="-457200">
              <a:buAutoNum type="alphaLcParenR"/>
            </a:pPr>
            <a:r>
              <a:rPr lang="fr-BE" sz="2400" b="1" dirty="0" smtClean="0"/>
              <a:t>Tout le monde doit mourir un jour .</a:t>
            </a:r>
          </a:p>
          <a:p>
            <a:pPr marL="457200" indent="-457200">
              <a:buAutoNum type="alphaLcParenR"/>
            </a:pPr>
            <a:r>
              <a:rPr lang="fr-BE" sz="2400" b="1" dirty="0" smtClean="0"/>
              <a:t>Entre une mort rapide et brutale versus une mort lente et horrible 99,5% des personnes interrogées choisissent la première alternative .</a:t>
            </a:r>
          </a:p>
          <a:p>
            <a:pPr marL="457200" indent="-457200">
              <a:buAutoNum type="alphaLcParenR"/>
            </a:pPr>
            <a:endParaRPr lang="fr-BE" sz="24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70841" y="4509120"/>
            <a:ext cx="2114286" cy="2161905"/>
          </a:xfrm>
          <a:prstGeom prst="rect">
            <a:avLst/>
          </a:prstGeom>
        </p:spPr>
      </p:pic>
    </p:spTree>
    <p:extLst>
      <p:ext uri="{BB962C8B-B14F-4D97-AF65-F5344CB8AC3E}">
        <p14:creationId xmlns:p14="http://schemas.microsoft.com/office/powerpoint/2010/main" xmlns="" val="18466141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107504" y="2060848"/>
            <a:ext cx="9036496" cy="4524315"/>
          </a:xfrm>
          <a:prstGeom prst="rect">
            <a:avLst/>
          </a:prstGeom>
          <a:noFill/>
        </p:spPr>
        <p:txBody>
          <a:bodyPr wrap="square" rtlCol="0">
            <a:spAutoFit/>
          </a:bodyPr>
          <a:lstStyle/>
          <a:p>
            <a:r>
              <a:rPr lang="fr-BE" sz="2400" b="1" dirty="0" smtClean="0"/>
              <a:t>Quelques certitudes médicales  ensuite:</a:t>
            </a:r>
          </a:p>
          <a:p>
            <a:endParaRPr lang="fr-BE" sz="2400" b="1" dirty="0"/>
          </a:p>
          <a:p>
            <a:r>
              <a:rPr lang="fr-BE" sz="2400" b="1" dirty="0" smtClean="0"/>
              <a:t>Pour ce qui est des modalités de décès ,vous avez  principalement :</a:t>
            </a:r>
          </a:p>
          <a:p>
            <a:endParaRPr lang="fr-BE" sz="2400" b="1" dirty="0">
              <a:solidFill>
                <a:srgbClr val="FF0000"/>
              </a:solidFill>
            </a:endParaRPr>
          </a:p>
          <a:p>
            <a:r>
              <a:rPr lang="fr-BE" sz="2400" b="1" dirty="0" smtClean="0">
                <a:solidFill>
                  <a:srgbClr val="FF0000"/>
                </a:solidFill>
              </a:rPr>
              <a:t>L’</a:t>
            </a:r>
            <a:r>
              <a:rPr lang="fr-BE" sz="2400" b="1" dirty="0" err="1" smtClean="0">
                <a:solidFill>
                  <a:srgbClr val="FF0000"/>
                </a:solidFill>
              </a:rPr>
              <a:t>infartus</a:t>
            </a:r>
            <a:r>
              <a:rPr lang="fr-BE" sz="2400" b="1" dirty="0" smtClean="0">
                <a:solidFill>
                  <a:srgbClr val="FF0000"/>
                </a:solidFill>
              </a:rPr>
              <a:t>.</a:t>
            </a:r>
          </a:p>
          <a:p>
            <a:r>
              <a:rPr lang="fr-BE" sz="2400" b="1" dirty="0" smtClean="0">
                <a:solidFill>
                  <a:srgbClr val="FF0000"/>
                </a:solidFill>
              </a:rPr>
              <a:t>L’accident vasculaire .</a:t>
            </a:r>
          </a:p>
          <a:p>
            <a:r>
              <a:rPr lang="fr-BE" sz="2400" b="1" dirty="0" smtClean="0">
                <a:solidFill>
                  <a:srgbClr val="FF0000"/>
                </a:solidFill>
              </a:rPr>
              <a:t>Le cancer.</a:t>
            </a:r>
          </a:p>
          <a:p>
            <a:endParaRPr lang="fr-BE" sz="2400" b="1" dirty="0"/>
          </a:p>
          <a:p>
            <a:r>
              <a:rPr lang="fr-BE" sz="2400" b="1" dirty="0" smtClean="0"/>
              <a:t>Mais vous avez aussi (et en plus)  comme Joker :</a:t>
            </a:r>
          </a:p>
          <a:p>
            <a:endParaRPr lang="fr-BE" sz="2400" b="1" dirty="0"/>
          </a:p>
          <a:p>
            <a:r>
              <a:rPr lang="fr-BE" sz="2400" b="1" dirty="0" smtClean="0">
                <a:solidFill>
                  <a:srgbClr val="FF0000"/>
                </a:solidFill>
              </a:rPr>
              <a:t>L'Alzheimer .</a:t>
            </a:r>
          </a:p>
          <a:p>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16216" y="3308592"/>
            <a:ext cx="2209800" cy="2028825"/>
          </a:xfrm>
          <a:prstGeom prst="rect">
            <a:avLst/>
          </a:prstGeom>
        </p:spPr>
      </p:pic>
    </p:spTree>
    <p:extLst>
      <p:ext uri="{BB962C8B-B14F-4D97-AF65-F5344CB8AC3E}">
        <p14:creationId xmlns:p14="http://schemas.microsoft.com/office/powerpoint/2010/main" xmlns="" val="41483184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Avant de nous quitter : </a:t>
            </a:r>
            <a:br>
              <a:rPr lang="fr-BE" b="1" dirty="0" smtClean="0"/>
            </a:br>
            <a:r>
              <a:rPr lang="fr-BE" b="1" dirty="0" smtClean="0"/>
              <a:t>Les statistiques …</a:t>
            </a:r>
            <a:endParaRPr lang="fr-BE" b="1" dirty="0"/>
          </a:p>
        </p:txBody>
      </p:sp>
      <p:sp>
        <p:nvSpPr>
          <p:cNvPr id="3" name="ZoneTexte 2"/>
          <p:cNvSpPr txBox="1"/>
          <p:nvPr/>
        </p:nvSpPr>
        <p:spPr>
          <a:xfrm>
            <a:off x="1043608" y="2060848"/>
            <a:ext cx="6768752" cy="1569660"/>
          </a:xfrm>
          <a:prstGeom prst="rect">
            <a:avLst/>
          </a:prstGeom>
          <a:noFill/>
        </p:spPr>
        <p:txBody>
          <a:bodyPr wrap="square" rtlCol="0">
            <a:spAutoFit/>
          </a:bodyPr>
          <a:lstStyle/>
          <a:p>
            <a:r>
              <a:rPr lang="fr-BE" sz="2400" b="1" dirty="0" smtClean="0"/>
              <a:t>Les statistiques , c’est des chiffres .</a:t>
            </a:r>
          </a:p>
          <a:p>
            <a:r>
              <a:rPr lang="fr-BE" sz="2400" b="1" dirty="0" smtClean="0"/>
              <a:t>Les chiffres on ne les chipote JAMAIS.</a:t>
            </a:r>
          </a:p>
          <a:p>
            <a:r>
              <a:rPr lang="fr-BE" sz="2400" b="1" dirty="0" smtClean="0"/>
              <a:t>Fort </a:t>
            </a:r>
            <a:r>
              <a:rPr lang="fr-BE" sz="2400" b="1" dirty="0" smtClean="0"/>
              <a:t>heureusement, </a:t>
            </a:r>
            <a:r>
              <a:rPr lang="fr-BE" sz="2400" b="1" dirty="0" smtClean="0"/>
              <a:t>on peut chipoter tout le reste ..</a:t>
            </a:r>
          </a:p>
          <a:p>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12729" y="3284984"/>
            <a:ext cx="2540000" cy="3200400"/>
          </a:xfrm>
          <a:prstGeom prst="rect">
            <a:avLst/>
          </a:prstGeom>
        </p:spPr>
      </p:pic>
    </p:spTree>
    <p:extLst>
      <p:ext uri="{BB962C8B-B14F-4D97-AF65-F5344CB8AC3E}">
        <p14:creationId xmlns:p14="http://schemas.microsoft.com/office/powerpoint/2010/main" xmlns="" val="547827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Avant de nous quitter : </a:t>
            </a:r>
            <a:br>
              <a:rPr lang="fr-BE" b="1" dirty="0"/>
            </a:br>
            <a:r>
              <a:rPr lang="fr-BE" b="1" dirty="0"/>
              <a:t>Les statistiques …</a:t>
            </a:r>
          </a:p>
        </p:txBody>
      </p:sp>
      <p:sp>
        <p:nvSpPr>
          <p:cNvPr id="3" name="ZoneTexte 2"/>
          <p:cNvSpPr txBox="1"/>
          <p:nvPr/>
        </p:nvSpPr>
        <p:spPr>
          <a:xfrm>
            <a:off x="1043608" y="2060848"/>
            <a:ext cx="6768752" cy="1938992"/>
          </a:xfrm>
          <a:prstGeom prst="rect">
            <a:avLst/>
          </a:prstGeom>
          <a:noFill/>
        </p:spPr>
        <p:txBody>
          <a:bodyPr wrap="square" rtlCol="0">
            <a:spAutoFit/>
          </a:bodyPr>
          <a:lstStyle/>
          <a:p>
            <a:r>
              <a:rPr lang="fr-BE" sz="2400" b="1" dirty="0" smtClean="0"/>
              <a:t>En gros, une statistique ,c’est :</a:t>
            </a:r>
            <a:br>
              <a:rPr lang="fr-BE" sz="2400" b="1" dirty="0" smtClean="0"/>
            </a:br>
            <a:endParaRPr lang="fr-BE" sz="2400" b="1" dirty="0" smtClean="0"/>
          </a:p>
          <a:p>
            <a:r>
              <a:rPr lang="fr-BE" sz="2400" b="1" dirty="0" smtClean="0"/>
              <a:t>	Une mesure .</a:t>
            </a:r>
          </a:p>
          <a:p>
            <a:r>
              <a:rPr lang="fr-BE" sz="2400" b="1" dirty="0" smtClean="0"/>
              <a:t>	Faite dans une population donnée.</a:t>
            </a:r>
          </a:p>
          <a:p>
            <a:r>
              <a:rPr lang="fr-BE" sz="2400" b="1" dirty="0" smtClean="0"/>
              <a:t>	Qui est ensuite interprétée .</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3240" y="4221088"/>
            <a:ext cx="2381250" cy="1924050"/>
          </a:xfrm>
          <a:prstGeom prst="rect">
            <a:avLst/>
          </a:prstGeom>
        </p:spPr>
      </p:pic>
    </p:spTree>
    <p:extLst>
      <p:ext uri="{BB962C8B-B14F-4D97-AF65-F5344CB8AC3E}">
        <p14:creationId xmlns:p14="http://schemas.microsoft.com/office/powerpoint/2010/main" xmlns="" val="413939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Autofit/>
          </a:bodyPr>
          <a:lstStyle/>
          <a:p>
            <a:r>
              <a:rPr lang="fr-BE" sz="3200" b="1" dirty="0" smtClean="0">
                <a:solidFill>
                  <a:srgbClr val="FF0000"/>
                </a:solidFill>
              </a:rPr>
              <a:t>Qui peut aussi se traduire « ainsi » :</a:t>
            </a:r>
            <a:endParaRPr lang="fr-BE" sz="3200"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0" y="1607237"/>
            <a:ext cx="3240360" cy="4968552"/>
          </a:xfrm>
          <a:prstGeom prst="rect">
            <a:avLst/>
          </a:prstGeom>
        </p:spPr>
      </p:pic>
    </p:spTree>
    <p:extLst>
      <p:ext uri="{BB962C8B-B14F-4D97-AF65-F5344CB8AC3E}">
        <p14:creationId xmlns:p14="http://schemas.microsoft.com/office/powerpoint/2010/main" xmlns="" val="7381972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Avant de nous quitter : </a:t>
            </a:r>
            <a:br>
              <a:rPr lang="fr-BE" b="1" dirty="0"/>
            </a:br>
            <a:r>
              <a:rPr lang="fr-BE" b="1" dirty="0"/>
              <a:t>Les statistiques …</a:t>
            </a:r>
          </a:p>
        </p:txBody>
      </p:sp>
      <p:sp>
        <p:nvSpPr>
          <p:cNvPr id="3" name="ZoneTexte 2"/>
          <p:cNvSpPr txBox="1"/>
          <p:nvPr/>
        </p:nvSpPr>
        <p:spPr>
          <a:xfrm>
            <a:off x="1043608" y="2060848"/>
            <a:ext cx="6768752" cy="1938992"/>
          </a:xfrm>
          <a:prstGeom prst="rect">
            <a:avLst/>
          </a:prstGeom>
          <a:noFill/>
        </p:spPr>
        <p:txBody>
          <a:bodyPr wrap="square" rtlCol="0">
            <a:spAutoFit/>
          </a:bodyPr>
          <a:lstStyle/>
          <a:p>
            <a:r>
              <a:rPr lang="fr-BE" sz="2400" b="1" dirty="0" smtClean="0"/>
              <a:t>On peut manipuler les 3 éléments :</a:t>
            </a:r>
          </a:p>
          <a:p>
            <a:endParaRPr lang="fr-BE" sz="2400" b="1" dirty="0"/>
          </a:p>
          <a:p>
            <a:r>
              <a:rPr lang="fr-BE" sz="2400" b="1" dirty="0" smtClean="0"/>
              <a:t>	Modifier la méthode de mesure.</a:t>
            </a:r>
          </a:p>
          <a:p>
            <a:r>
              <a:rPr lang="fr-BE" sz="2400" b="1" dirty="0"/>
              <a:t>	</a:t>
            </a:r>
            <a:r>
              <a:rPr lang="fr-BE" sz="2400" b="1" dirty="0" smtClean="0"/>
              <a:t>Modifier la population .</a:t>
            </a:r>
          </a:p>
          <a:p>
            <a:r>
              <a:rPr lang="fr-BE" sz="2400" b="1" dirty="0"/>
              <a:t>	</a:t>
            </a:r>
            <a:r>
              <a:rPr lang="fr-BE" sz="2400" b="1" dirty="0" smtClean="0"/>
              <a:t>Interpréter les résultats à sa façon … </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57984" y="3940438"/>
            <a:ext cx="2134096" cy="2688961"/>
          </a:xfrm>
          <a:prstGeom prst="rect">
            <a:avLst/>
          </a:prstGeom>
        </p:spPr>
      </p:pic>
    </p:spTree>
    <p:extLst>
      <p:ext uri="{BB962C8B-B14F-4D97-AF65-F5344CB8AC3E}">
        <p14:creationId xmlns:p14="http://schemas.microsoft.com/office/powerpoint/2010/main" xmlns="" val="36524272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Avant de nous quitter : </a:t>
            </a:r>
            <a:br>
              <a:rPr lang="fr-BE" b="1" dirty="0"/>
            </a:br>
            <a:r>
              <a:rPr lang="fr-BE" b="1" dirty="0"/>
              <a:t>Les statistiques …</a:t>
            </a:r>
          </a:p>
        </p:txBody>
      </p:sp>
      <p:sp>
        <p:nvSpPr>
          <p:cNvPr id="3" name="ZoneTexte 2"/>
          <p:cNvSpPr txBox="1"/>
          <p:nvPr/>
        </p:nvSpPr>
        <p:spPr>
          <a:xfrm>
            <a:off x="323528" y="2060848"/>
            <a:ext cx="8352928" cy="4154984"/>
          </a:xfrm>
          <a:prstGeom prst="rect">
            <a:avLst/>
          </a:prstGeom>
          <a:noFill/>
        </p:spPr>
        <p:txBody>
          <a:bodyPr wrap="square" rtlCol="0">
            <a:spAutoFit/>
          </a:bodyPr>
          <a:lstStyle/>
          <a:p>
            <a:r>
              <a:rPr lang="fr-BE" sz="2400" b="1" dirty="0" smtClean="0"/>
              <a:t>Manipulation classique « 1° leçon  » : </a:t>
            </a:r>
          </a:p>
          <a:p>
            <a:r>
              <a:rPr lang="fr-BE" sz="2400" b="1" dirty="0" smtClean="0">
                <a:solidFill>
                  <a:srgbClr val="FF0000"/>
                </a:solidFill>
              </a:rPr>
              <a:t>On modifie la population .</a:t>
            </a:r>
          </a:p>
          <a:p>
            <a:endParaRPr lang="fr-BE" sz="2400" b="1" dirty="0"/>
          </a:p>
          <a:p>
            <a:r>
              <a:rPr lang="fr-BE" sz="2400" b="1" dirty="0" smtClean="0"/>
              <a:t>Rien de plus facile et rien de plus dévastateur  en termes statistiques  .</a:t>
            </a:r>
            <a:br>
              <a:rPr lang="fr-BE" sz="2400" b="1" dirty="0" smtClean="0"/>
            </a:br>
            <a:r>
              <a:rPr lang="fr-BE" sz="2400" b="1" dirty="0" smtClean="0"/>
              <a:t/>
            </a:r>
            <a:br>
              <a:rPr lang="fr-BE" sz="2400" b="1" dirty="0" smtClean="0"/>
            </a:br>
            <a:r>
              <a:rPr lang="fr-BE" sz="2400" b="1" dirty="0" smtClean="0"/>
              <a:t>Une caricature :</a:t>
            </a:r>
            <a:br>
              <a:rPr lang="fr-BE" sz="2400" b="1" dirty="0" smtClean="0"/>
            </a:br>
            <a:endParaRPr lang="fr-BE" sz="2400" b="1" dirty="0"/>
          </a:p>
          <a:p>
            <a:r>
              <a:rPr lang="fr-BE" sz="2400" b="1" dirty="0" smtClean="0"/>
              <a:t>Probabilité pour une personne d’accoucher : 45 %</a:t>
            </a:r>
          </a:p>
          <a:p>
            <a:r>
              <a:rPr lang="fr-BE" sz="2400" b="1" dirty="0" smtClean="0"/>
              <a:t>Probabilité pour une femme d’accoucher : 90 %</a:t>
            </a:r>
          </a:p>
          <a:p>
            <a:r>
              <a:rPr lang="fr-BE" sz="2400" b="1" dirty="0" smtClean="0"/>
              <a:t>Probabilité pour un homme d’accoucher : 0 %</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80312" y="188640"/>
            <a:ext cx="1514475" cy="3019425"/>
          </a:xfrm>
          <a:prstGeom prst="rect">
            <a:avLst/>
          </a:prstGeom>
        </p:spPr>
      </p:pic>
    </p:spTree>
    <p:extLst>
      <p:ext uri="{BB962C8B-B14F-4D97-AF65-F5344CB8AC3E}">
        <p14:creationId xmlns:p14="http://schemas.microsoft.com/office/powerpoint/2010/main" xmlns="" val="33865861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Avant de nous quitter : </a:t>
            </a:r>
            <a:br>
              <a:rPr lang="fr-BE" b="1" dirty="0"/>
            </a:br>
            <a:r>
              <a:rPr lang="fr-BE" b="1" dirty="0"/>
              <a:t>Les statistiques …</a:t>
            </a:r>
          </a:p>
        </p:txBody>
      </p:sp>
      <p:sp>
        <p:nvSpPr>
          <p:cNvPr id="3" name="ZoneTexte 2"/>
          <p:cNvSpPr txBox="1"/>
          <p:nvPr/>
        </p:nvSpPr>
        <p:spPr>
          <a:xfrm>
            <a:off x="1043608" y="2060848"/>
            <a:ext cx="6768752" cy="2308324"/>
          </a:xfrm>
          <a:prstGeom prst="rect">
            <a:avLst/>
          </a:prstGeom>
          <a:noFill/>
        </p:spPr>
        <p:txBody>
          <a:bodyPr wrap="square" rtlCol="0">
            <a:spAutoFit/>
          </a:bodyPr>
          <a:lstStyle/>
          <a:p>
            <a:r>
              <a:rPr lang="fr-BE" sz="2400" b="1" dirty="0" smtClean="0"/>
              <a:t>On sait modifier la population très facilement et très discrètement  en changeant par exemple d’endroit :</a:t>
            </a:r>
          </a:p>
          <a:p>
            <a:endParaRPr lang="fr-BE" sz="2400" b="1" dirty="0"/>
          </a:p>
          <a:p>
            <a:r>
              <a:rPr lang="fr-BE" sz="2400" b="1" dirty="0" smtClean="0"/>
              <a:t>	</a:t>
            </a:r>
            <a:r>
              <a:rPr lang="fr-BE" sz="2400" b="1" dirty="0" err="1" smtClean="0"/>
              <a:t>Molenbeek</a:t>
            </a:r>
            <a:r>
              <a:rPr lang="fr-BE" sz="2400" b="1" dirty="0" smtClean="0"/>
              <a:t>  .</a:t>
            </a:r>
          </a:p>
          <a:p>
            <a:r>
              <a:rPr lang="fr-BE" sz="2400" b="1" dirty="0" smtClean="0"/>
              <a:t>	Uccle …</a:t>
            </a:r>
            <a:endParaRPr lang="fr-BE" sz="2400" b="1" dirty="0"/>
          </a:p>
        </p:txBody>
      </p:sp>
    </p:spTree>
    <p:extLst>
      <p:ext uri="{BB962C8B-B14F-4D97-AF65-F5344CB8AC3E}">
        <p14:creationId xmlns:p14="http://schemas.microsoft.com/office/powerpoint/2010/main" xmlns="" val="9627595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Avant de nous quitter : </a:t>
            </a:r>
            <a:br>
              <a:rPr lang="fr-BE" b="1" dirty="0"/>
            </a:br>
            <a:r>
              <a:rPr lang="fr-BE" b="1" dirty="0"/>
              <a:t>Les statistiques …</a:t>
            </a:r>
          </a:p>
        </p:txBody>
      </p:sp>
      <p:sp>
        <p:nvSpPr>
          <p:cNvPr id="3" name="ZoneTexte 2"/>
          <p:cNvSpPr txBox="1"/>
          <p:nvPr/>
        </p:nvSpPr>
        <p:spPr>
          <a:xfrm>
            <a:off x="107504" y="2060848"/>
            <a:ext cx="8568952" cy="2308324"/>
          </a:xfrm>
          <a:prstGeom prst="rect">
            <a:avLst/>
          </a:prstGeom>
          <a:noFill/>
        </p:spPr>
        <p:txBody>
          <a:bodyPr wrap="square" rtlCol="0">
            <a:spAutoFit/>
          </a:bodyPr>
          <a:lstStyle/>
          <a:p>
            <a:r>
              <a:rPr lang="fr-BE" sz="2400" b="1" dirty="0" smtClean="0"/>
              <a:t>On sait modifier la population très facilement et très discrètement  en changeant par exemple de temps :</a:t>
            </a:r>
          </a:p>
          <a:p>
            <a:endParaRPr lang="fr-BE" sz="2400" b="1" dirty="0"/>
          </a:p>
          <a:p>
            <a:r>
              <a:rPr lang="fr-BE" sz="2400" b="1" dirty="0" smtClean="0"/>
              <a:t>Gare du Nord à 07.00 du matin :	Les habitants du quartier .</a:t>
            </a:r>
          </a:p>
          <a:p>
            <a:r>
              <a:rPr lang="fr-BE" sz="2400" b="1" dirty="0" smtClean="0"/>
              <a:t>Gare du Nord à 08.00 du matin : 	Les navetteurs.</a:t>
            </a:r>
          </a:p>
          <a:p>
            <a:r>
              <a:rPr lang="fr-BE" sz="2400" b="1" dirty="0" smtClean="0"/>
              <a:t>Gare du Nord à 10.00 du matin :	Les 1° clients de ses dames …</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1977" y="4369172"/>
            <a:ext cx="2580003" cy="2228184"/>
          </a:xfrm>
          <a:prstGeom prst="rect">
            <a:avLst/>
          </a:prstGeom>
        </p:spPr>
      </p:pic>
    </p:spTree>
    <p:extLst>
      <p:ext uri="{BB962C8B-B14F-4D97-AF65-F5344CB8AC3E}">
        <p14:creationId xmlns:p14="http://schemas.microsoft.com/office/powerpoint/2010/main" xmlns="" val="33304965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Avant de nous quitter : </a:t>
            </a:r>
            <a:br>
              <a:rPr lang="fr-BE" b="1" dirty="0"/>
            </a:br>
            <a:r>
              <a:rPr lang="fr-BE" b="1" dirty="0"/>
              <a:t>Les statistiques …</a:t>
            </a:r>
          </a:p>
        </p:txBody>
      </p:sp>
      <p:sp>
        <p:nvSpPr>
          <p:cNvPr id="3" name="ZoneTexte 2"/>
          <p:cNvSpPr txBox="1"/>
          <p:nvPr/>
        </p:nvSpPr>
        <p:spPr>
          <a:xfrm>
            <a:off x="1058387" y="1484784"/>
            <a:ext cx="6768752" cy="5201424"/>
          </a:xfrm>
          <a:prstGeom prst="rect">
            <a:avLst/>
          </a:prstGeom>
          <a:noFill/>
        </p:spPr>
        <p:txBody>
          <a:bodyPr wrap="square" rtlCol="0">
            <a:spAutoFit/>
          </a:bodyPr>
          <a:lstStyle/>
          <a:p>
            <a:r>
              <a:rPr lang="fr-BE" sz="2400" b="1" dirty="0" smtClean="0"/>
              <a:t>Tout ça pour un bruxellois, c’est très clair : </a:t>
            </a:r>
            <a:br>
              <a:rPr lang="fr-BE" sz="2400" b="1" dirty="0" smtClean="0"/>
            </a:br>
            <a:r>
              <a:rPr lang="fr-BE" sz="2400" b="1" dirty="0" smtClean="0"/>
              <a:t/>
            </a:r>
            <a:br>
              <a:rPr lang="fr-BE" sz="2400" b="1" dirty="0" smtClean="0"/>
            </a:br>
            <a:r>
              <a:rPr lang="fr-BE" sz="2400" b="1" dirty="0" smtClean="0"/>
              <a:t>Il connait : </a:t>
            </a:r>
          </a:p>
          <a:p>
            <a:r>
              <a:rPr lang="fr-BE" sz="2400" b="1" dirty="0" smtClean="0"/>
              <a:t>		La Gare du Nord</a:t>
            </a:r>
          </a:p>
          <a:p>
            <a:r>
              <a:rPr lang="fr-BE" sz="2400" b="1" dirty="0" smtClean="0"/>
              <a:t>		</a:t>
            </a:r>
            <a:r>
              <a:rPr lang="fr-BE" sz="2400" b="1" dirty="0" err="1" smtClean="0"/>
              <a:t>Molenbeek</a:t>
            </a:r>
            <a:endParaRPr lang="fr-BE" sz="2400" b="1" dirty="0" smtClean="0"/>
          </a:p>
          <a:p>
            <a:r>
              <a:rPr lang="fr-BE" sz="2400" b="1" dirty="0" smtClean="0"/>
              <a:t>		Uccle </a:t>
            </a:r>
            <a:r>
              <a:rPr lang="fr-BE" sz="2000" b="1" dirty="0" smtClean="0"/>
              <a:t>…</a:t>
            </a:r>
          </a:p>
          <a:p>
            <a:endParaRPr lang="fr-BE" sz="2000" b="1" dirty="0"/>
          </a:p>
          <a:p>
            <a:r>
              <a:rPr lang="fr-BE" sz="2400" b="1" dirty="0" smtClean="0"/>
              <a:t>Et en outre les situations sont caricaturales …</a:t>
            </a:r>
          </a:p>
          <a:p>
            <a:endParaRPr lang="fr-BE" sz="2400" b="1" dirty="0"/>
          </a:p>
          <a:p>
            <a:r>
              <a:rPr lang="fr-BE" sz="2400" b="1" dirty="0" smtClean="0"/>
              <a:t>Mais qu’en est-il si on compare </a:t>
            </a:r>
            <a:r>
              <a:rPr lang="fr-BE" sz="2400" b="1" dirty="0" smtClean="0"/>
              <a:t>la population qui fréquente les </a:t>
            </a:r>
            <a:r>
              <a:rPr lang="fr-BE" sz="2400" b="1" dirty="0" smtClean="0"/>
              <a:t>2 hôpitaux de New York : </a:t>
            </a:r>
            <a:br>
              <a:rPr lang="fr-BE" sz="2400" b="1" dirty="0" smtClean="0"/>
            </a:br>
            <a:r>
              <a:rPr lang="fr-BE" sz="2400" b="1" dirty="0" smtClean="0"/>
              <a:t/>
            </a:r>
            <a:br>
              <a:rPr lang="fr-BE" sz="2400" b="1" dirty="0" smtClean="0"/>
            </a:br>
            <a:r>
              <a:rPr lang="fr-BE" sz="2400" b="1" dirty="0" smtClean="0"/>
              <a:t>	Mont Sinaï </a:t>
            </a:r>
            <a:r>
              <a:rPr lang="fr-BE" sz="2400" b="1" dirty="0" err="1" smtClean="0"/>
              <a:t>Hospital</a:t>
            </a:r>
            <a:r>
              <a:rPr lang="fr-BE" sz="2400" b="1" dirty="0" smtClean="0"/>
              <a:t> </a:t>
            </a:r>
            <a:br>
              <a:rPr lang="fr-BE" sz="2400" b="1" dirty="0" smtClean="0"/>
            </a:br>
            <a:r>
              <a:rPr lang="fr-BE" sz="2400" b="1" dirty="0" smtClean="0"/>
              <a:t>	Belle Vue </a:t>
            </a:r>
            <a:r>
              <a:rPr lang="fr-BE" sz="2400" b="1" dirty="0" err="1" smtClean="0"/>
              <a:t>Hospital</a:t>
            </a:r>
            <a:r>
              <a:rPr lang="fr-BE" sz="2400" b="1" dirty="0" smtClean="0"/>
              <a:t> ?</a:t>
            </a:r>
            <a:endParaRPr lang="fr-BE" sz="2400" b="1" dirty="0"/>
          </a:p>
        </p:txBody>
      </p:sp>
    </p:spTree>
    <p:extLst>
      <p:ext uri="{BB962C8B-B14F-4D97-AF65-F5344CB8AC3E}">
        <p14:creationId xmlns:p14="http://schemas.microsoft.com/office/powerpoint/2010/main" xmlns="" val="7800798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224136"/>
          </a:xfrm>
        </p:spPr>
        <p:txBody>
          <a:bodyPr>
            <a:normAutofit fontScale="90000"/>
          </a:bodyPr>
          <a:lstStyle/>
          <a:p>
            <a:r>
              <a:rPr lang="fr-BE" b="1" dirty="0" smtClean="0"/>
              <a:t>Avant de nous quitter : </a:t>
            </a:r>
            <a:br>
              <a:rPr lang="fr-BE" b="1" dirty="0" smtClean="0"/>
            </a:br>
            <a:r>
              <a:rPr lang="fr-BE" b="1" dirty="0" smtClean="0"/>
              <a:t>Les </a:t>
            </a:r>
            <a:r>
              <a:rPr lang="fr-BE" b="1" dirty="0"/>
              <a:t>statistiques </a:t>
            </a:r>
            <a:r>
              <a:rPr lang="fr-BE" b="1" dirty="0" smtClean="0"/>
              <a:t>…</a:t>
            </a:r>
            <a:br>
              <a:rPr lang="fr-BE" b="1" dirty="0" smtClean="0"/>
            </a:br>
            <a:r>
              <a:rPr lang="fr-BE" b="1" dirty="0" smtClean="0"/>
              <a:t> </a:t>
            </a:r>
            <a:r>
              <a:rPr lang="fr-BE" b="1" dirty="0"/>
              <a:t/>
            </a:r>
            <a:br>
              <a:rPr lang="fr-BE" b="1" dirty="0"/>
            </a:br>
            <a:endParaRPr lang="fr-BE" b="1" dirty="0"/>
          </a:p>
        </p:txBody>
      </p:sp>
      <p:sp>
        <p:nvSpPr>
          <p:cNvPr id="3" name="ZoneTexte 2"/>
          <p:cNvSpPr txBox="1"/>
          <p:nvPr/>
        </p:nvSpPr>
        <p:spPr>
          <a:xfrm>
            <a:off x="1043608" y="2060848"/>
            <a:ext cx="6768752" cy="3785652"/>
          </a:xfrm>
          <a:prstGeom prst="rect">
            <a:avLst/>
          </a:prstGeom>
          <a:noFill/>
        </p:spPr>
        <p:txBody>
          <a:bodyPr wrap="square" rtlCol="0">
            <a:spAutoFit/>
          </a:bodyPr>
          <a:lstStyle/>
          <a:p>
            <a:r>
              <a:rPr lang="fr-BE" sz="2400" b="1" dirty="0"/>
              <a:t>Manipulations classiques : </a:t>
            </a:r>
            <a:r>
              <a:rPr lang="fr-BE" sz="2400" b="1" dirty="0" smtClean="0"/>
              <a:t>« 2° » </a:t>
            </a:r>
            <a:r>
              <a:rPr lang="fr-BE" sz="2400" b="1" dirty="0"/>
              <a:t>leçon </a:t>
            </a:r>
            <a:r>
              <a:rPr lang="fr-BE" sz="2400" b="1" dirty="0" smtClean="0"/>
              <a:t>:</a:t>
            </a:r>
            <a:br>
              <a:rPr lang="fr-BE" sz="2400" b="1" dirty="0" smtClean="0"/>
            </a:br>
            <a:endParaRPr lang="fr-BE" sz="2400" b="1" dirty="0"/>
          </a:p>
          <a:p>
            <a:r>
              <a:rPr lang="fr-BE" sz="2400" b="1" dirty="0" smtClean="0">
                <a:solidFill>
                  <a:srgbClr val="FF0000"/>
                </a:solidFill>
              </a:rPr>
              <a:t>On présente la variable retenue comme la variable principale sans même mentionner l’existence d’autres variables tout aussi pertinentes : </a:t>
            </a:r>
          </a:p>
          <a:p>
            <a:endParaRPr lang="fr-BE" sz="2400" b="1" dirty="0"/>
          </a:p>
          <a:p>
            <a:r>
              <a:rPr lang="fr-BE" sz="2400" b="1" dirty="0" smtClean="0"/>
              <a:t>Exemple classique : la mortalité  cardiaque .</a:t>
            </a:r>
          </a:p>
          <a:p>
            <a:endParaRPr lang="fr-BE" sz="2400" b="1" dirty="0"/>
          </a:p>
          <a:p>
            <a:r>
              <a:rPr lang="fr-BE" sz="2400" b="1" dirty="0" smtClean="0"/>
              <a:t>Seule variable retenue : le taux de cholestérol.</a:t>
            </a:r>
          </a:p>
          <a:p>
            <a:r>
              <a:rPr lang="fr-BE" sz="2400" b="1" dirty="0" smtClean="0"/>
              <a:t>Oubli d’autres facteurs : tabac , sédentarité , </a:t>
            </a:r>
            <a:r>
              <a:rPr lang="fr-BE" sz="2400" b="1" dirty="0" err="1" smtClean="0"/>
              <a:t>etc</a:t>
            </a:r>
            <a:r>
              <a:rPr lang="fr-BE" sz="2400" b="1" dirty="0" smtClean="0"/>
              <a:t> …</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9324" y="551135"/>
            <a:ext cx="1514475" cy="3019425"/>
          </a:xfrm>
          <a:prstGeom prst="rect">
            <a:avLst/>
          </a:prstGeom>
        </p:spPr>
      </p:pic>
    </p:spTree>
    <p:extLst>
      <p:ext uri="{BB962C8B-B14F-4D97-AF65-F5344CB8AC3E}">
        <p14:creationId xmlns:p14="http://schemas.microsoft.com/office/powerpoint/2010/main" xmlns="" val="23627464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fontScale="90000"/>
          </a:bodyPr>
          <a:lstStyle/>
          <a:p>
            <a:r>
              <a:rPr lang="fr-BE" b="1" dirty="0"/>
              <a:t>Avant de nous quitter </a:t>
            </a:r>
            <a:r>
              <a:rPr lang="fr-BE" b="1" dirty="0" smtClean="0"/>
              <a:t>:</a:t>
            </a:r>
            <a:br>
              <a:rPr lang="fr-BE" b="1" dirty="0" smtClean="0"/>
            </a:br>
            <a:r>
              <a:rPr lang="fr-BE" b="1" dirty="0" smtClean="0"/>
              <a:t>les statistiques . </a:t>
            </a:r>
            <a:r>
              <a:rPr lang="fr-BE" b="1" dirty="0"/>
              <a:t/>
            </a:r>
            <a:br>
              <a:rPr lang="fr-BE" b="1" dirty="0"/>
            </a:br>
            <a:endParaRPr lang="fr-BE" b="1" dirty="0"/>
          </a:p>
        </p:txBody>
      </p:sp>
      <p:sp>
        <p:nvSpPr>
          <p:cNvPr id="3" name="ZoneTexte 2"/>
          <p:cNvSpPr txBox="1"/>
          <p:nvPr/>
        </p:nvSpPr>
        <p:spPr>
          <a:xfrm>
            <a:off x="539552" y="2060848"/>
            <a:ext cx="7992888" cy="1938992"/>
          </a:xfrm>
          <a:prstGeom prst="rect">
            <a:avLst/>
          </a:prstGeom>
          <a:noFill/>
        </p:spPr>
        <p:txBody>
          <a:bodyPr wrap="square" rtlCol="0">
            <a:spAutoFit/>
          </a:bodyPr>
          <a:lstStyle/>
          <a:p>
            <a:r>
              <a:rPr lang="fr-BE" sz="2400" b="1" dirty="0"/>
              <a:t>Manipulations classiques : </a:t>
            </a:r>
            <a:r>
              <a:rPr lang="fr-BE" sz="2400" b="1" dirty="0" smtClean="0"/>
              <a:t>3° </a:t>
            </a:r>
            <a:r>
              <a:rPr lang="fr-BE" sz="2400" b="1" dirty="0"/>
              <a:t>leçon :  </a:t>
            </a:r>
            <a:br>
              <a:rPr lang="fr-BE" sz="2400" b="1" dirty="0"/>
            </a:br>
            <a:r>
              <a:rPr lang="fr-BE" sz="2400" b="1" dirty="0"/>
              <a:t/>
            </a:r>
            <a:br>
              <a:rPr lang="fr-BE" sz="2400" b="1" dirty="0"/>
            </a:br>
            <a:r>
              <a:rPr lang="fr-BE" sz="2400" b="1" dirty="0" smtClean="0">
                <a:solidFill>
                  <a:srgbClr val="FF0000"/>
                </a:solidFill>
              </a:rPr>
              <a:t>Présentation d’un taux quelconque et  qui « arrange »,</a:t>
            </a:r>
            <a:br>
              <a:rPr lang="fr-BE" sz="2400" b="1" dirty="0" smtClean="0">
                <a:solidFill>
                  <a:srgbClr val="FF0000"/>
                </a:solidFill>
              </a:rPr>
            </a:br>
            <a:r>
              <a:rPr lang="fr-BE" sz="2400" b="1" dirty="0" smtClean="0">
                <a:solidFill>
                  <a:srgbClr val="FF0000"/>
                </a:solidFill>
              </a:rPr>
              <a:t> comme étant « LE Taux Sacré » à ne dépasser sous aucun prétexte .  </a:t>
            </a:r>
            <a:r>
              <a:rPr lang="fr-BE" sz="2000" b="1" dirty="0" smtClean="0"/>
              <a:t>(sans pour autant en rien justifier le choix de ce taux )...</a:t>
            </a:r>
            <a:endParaRPr lang="fr-BE" sz="2000" b="1" dirty="0"/>
          </a:p>
        </p:txBody>
      </p:sp>
      <p:sp>
        <p:nvSpPr>
          <p:cNvPr id="4" name="ZoneTexte 3"/>
          <p:cNvSpPr txBox="1"/>
          <p:nvPr/>
        </p:nvSpPr>
        <p:spPr>
          <a:xfrm>
            <a:off x="539552" y="4509120"/>
            <a:ext cx="7992888" cy="707886"/>
          </a:xfrm>
          <a:prstGeom prst="rect">
            <a:avLst/>
          </a:prstGeom>
          <a:noFill/>
        </p:spPr>
        <p:txBody>
          <a:bodyPr wrap="square" rtlCol="0">
            <a:spAutoFit/>
          </a:bodyPr>
          <a:lstStyle/>
          <a:p>
            <a:r>
              <a:rPr lang="fr-BE" sz="2000" b="1" dirty="0" smtClean="0"/>
              <a:t>L’étape suivante consistera à abaisser à chaque fois ce taux ,</a:t>
            </a:r>
            <a:br>
              <a:rPr lang="fr-BE" sz="2000" b="1" dirty="0" smtClean="0"/>
            </a:br>
            <a:r>
              <a:rPr lang="fr-BE" sz="2000" b="1" dirty="0" smtClean="0"/>
              <a:t>sans jamais </a:t>
            </a:r>
            <a:r>
              <a:rPr lang="fr-BE" sz="2000" b="1" dirty="0" smtClean="0"/>
              <a:t>expliquer non plus </a:t>
            </a:r>
            <a:r>
              <a:rPr lang="fr-BE" sz="2000" b="1" dirty="0" smtClean="0"/>
              <a:t>le pourquoi de cet abaissement …</a:t>
            </a:r>
            <a:endParaRPr lang="fr-BE" sz="20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11189" y="0"/>
            <a:ext cx="1514475" cy="3019425"/>
          </a:xfrm>
          <a:prstGeom prst="rect">
            <a:avLst/>
          </a:prstGeom>
        </p:spPr>
      </p:pic>
    </p:spTree>
    <p:extLst>
      <p:ext uri="{BB962C8B-B14F-4D97-AF65-F5344CB8AC3E}">
        <p14:creationId xmlns:p14="http://schemas.microsoft.com/office/powerpoint/2010/main" xmlns="" val="6922269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8229600" cy="1143000"/>
          </a:xfrm>
        </p:spPr>
        <p:txBody>
          <a:bodyPr>
            <a:normAutofit fontScale="90000"/>
          </a:bodyPr>
          <a:lstStyle/>
          <a:p>
            <a:r>
              <a:rPr lang="fr-BE" b="1" dirty="0"/>
              <a:t>Avant de nous quitter : </a:t>
            </a:r>
            <a:r>
              <a:rPr lang="fr-BE" b="1" dirty="0" smtClean="0"/>
              <a:t/>
            </a:r>
            <a:br>
              <a:rPr lang="fr-BE" b="1" dirty="0" smtClean="0"/>
            </a:br>
            <a:r>
              <a:rPr lang="fr-BE" b="1" dirty="0" smtClean="0"/>
              <a:t>Les statistiques .</a:t>
            </a:r>
            <a:br>
              <a:rPr lang="fr-BE" b="1" dirty="0" smtClean="0"/>
            </a:br>
            <a:r>
              <a:rPr lang="fr-BE" b="1" dirty="0"/>
              <a:t/>
            </a:r>
            <a:br>
              <a:rPr lang="fr-BE" b="1" dirty="0"/>
            </a:br>
            <a:r>
              <a:rPr lang="fr-BE" b="1" dirty="0"/>
              <a:t/>
            </a:r>
            <a:br>
              <a:rPr lang="fr-BE" b="1" dirty="0"/>
            </a:br>
            <a:endParaRPr lang="fr-BE" b="1" dirty="0"/>
          </a:p>
        </p:txBody>
      </p:sp>
      <p:sp>
        <p:nvSpPr>
          <p:cNvPr id="3" name="ZoneTexte 2"/>
          <p:cNvSpPr txBox="1"/>
          <p:nvPr/>
        </p:nvSpPr>
        <p:spPr>
          <a:xfrm>
            <a:off x="1043608" y="2060848"/>
            <a:ext cx="6768752" cy="3108543"/>
          </a:xfrm>
          <a:prstGeom prst="rect">
            <a:avLst/>
          </a:prstGeom>
          <a:noFill/>
        </p:spPr>
        <p:txBody>
          <a:bodyPr wrap="square" rtlCol="0">
            <a:spAutoFit/>
          </a:bodyPr>
          <a:lstStyle/>
          <a:p>
            <a:r>
              <a:rPr lang="fr-BE" sz="2400" b="1" dirty="0"/>
              <a:t>Manipulations classiques : </a:t>
            </a:r>
            <a:r>
              <a:rPr lang="fr-BE" sz="2400" b="1" dirty="0" smtClean="0"/>
              <a:t>« 4° » </a:t>
            </a:r>
            <a:r>
              <a:rPr lang="fr-BE" sz="2400" b="1" dirty="0"/>
              <a:t>leçon </a:t>
            </a:r>
            <a:r>
              <a:rPr lang="fr-BE" sz="2400" b="1" dirty="0" smtClean="0"/>
              <a:t>:</a:t>
            </a:r>
          </a:p>
          <a:p>
            <a:endParaRPr lang="fr-BE" sz="2400" b="1" dirty="0"/>
          </a:p>
          <a:p>
            <a:r>
              <a:rPr lang="fr-BE" sz="2400" b="1" dirty="0" smtClean="0">
                <a:solidFill>
                  <a:srgbClr val="FF0000"/>
                </a:solidFill>
              </a:rPr>
              <a:t>Jouer sur la notion d’absolu et de relatif :</a:t>
            </a:r>
          </a:p>
          <a:p>
            <a:endParaRPr lang="fr-BE" sz="2400" b="1" dirty="0"/>
          </a:p>
          <a:p>
            <a:r>
              <a:rPr lang="fr-BE" sz="2000" b="1" dirty="0" smtClean="0"/>
              <a:t>Les traitements anti ostéoporose évitent effectivement 50 % des fractures du col du fémur .</a:t>
            </a:r>
            <a:br>
              <a:rPr lang="fr-BE" sz="2000" b="1" dirty="0" smtClean="0"/>
            </a:br>
            <a:r>
              <a:rPr lang="fr-BE" sz="2000" b="1" dirty="0" smtClean="0"/>
              <a:t/>
            </a:r>
            <a:br>
              <a:rPr lang="fr-BE" sz="2000" b="1" dirty="0" smtClean="0"/>
            </a:br>
            <a:r>
              <a:rPr lang="fr-BE" sz="2000" b="1" dirty="0" err="1" smtClean="0"/>
              <a:t>Cad</a:t>
            </a:r>
            <a:r>
              <a:rPr lang="fr-BE" sz="2000" b="1" dirty="0" smtClean="0"/>
              <a:t> que la probabilité d’avoir une fracture du col du fémur passe de 1 à 0,5 % ….</a:t>
            </a: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08304" y="188640"/>
            <a:ext cx="1514475" cy="3019425"/>
          </a:xfrm>
          <a:prstGeom prst="rect">
            <a:avLst/>
          </a:prstGeom>
        </p:spPr>
      </p:pic>
    </p:spTree>
    <p:extLst>
      <p:ext uri="{BB962C8B-B14F-4D97-AF65-F5344CB8AC3E}">
        <p14:creationId xmlns:p14="http://schemas.microsoft.com/office/powerpoint/2010/main" xmlns="" val="5611060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8229600" cy="1143000"/>
          </a:xfrm>
        </p:spPr>
        <p:txBody>
          <a:bodyPr>
            <a:normAutofit fontScale="90000"/>
          </a:bodyPr>
          <a:lstStyle/>
          <a:p>
            <a:r>
              <a:rPr lang="fr-BE" b="1" dirty="0"/>
              <a:t>Avant de nous quitter : </a:t>
            </a:r>
            <a:r>
              <a:rPr lang="fr-BE" b="1" dirty="0" smtClean="0"/>
              <a:t/>
            </a:r>
            <a:br>
              <a:rPr lang="fr-BE" b="1" dirty="0" smtClean="0"/>
            </a:br>
            <a:r>
              <a:rPr lang="fr-BE" b="1" dirty="0" smtClean="0"/>
              <a:t>Les statistiques .</a:t>
            </a:r>
            <a:br>
              <a:rPr lang="fr-BE" b="1" dirty="0" smtClean="0"/>
            </a:br>
            <a:r>
              <a:rPr lang="fr-BE" b="1" dirty="0"/>
              <a:t/>
            </a:r>
            <a:br>
              <a:rPr lang="fr-BE" b="1" dirty="0"/>
            </a:br>
            <a:r>
              <a:rPr lang="fr-BE" b="1" dirty="0"/>
              <a:t/>
            </a:r>
            <a:br>
              <a:rPr lang="fr-BE" b="1" dirty="0"/>
            </a:br>
            <a:endParaRPr lang="fr-BE" b="1" dirty="0"/>
          </a:p>
        </p:txBody>
      </p:sp>
      <p:sp>
        <p:nvSpPr>
          <p:cNvPr id="3" name="ZoneTexte 2"/>
          <p:cNvSpPr txBox="1"/>
          <p:nvPr/>
        </p:nvSpPr>
        <p:spPr>
          <a:xfrm>
            <a:off x="1043608" y="2060848"/>
            <a:ext cx="6768752" cy="3108543"/>
          </a:xfrm>
          <a:prstGeom prst="rect">
            <a:avLst/>
          </a:prstGeom>
          <a:noFill/>
        </p:spPr>
        <p:txBody>
          <a:bodyPr wrap="square" rtlCol="0">
            <a:spAutoFit/>
          </a:bodyPr>
          <a:lstStyle/>
          <a:p>
            <a:r>
              <a:rPr lang="fr-BE" sz="2400" b="1" dirty="0"/>
              <a:t>Manipulations classiques : </a:t>
            </a:r>
            <a:r>
              <a:rPr lang="fr-BE" sz="2400" b="1" dirty="0" smtClean="0"/>
              <a:t>« 5° » </a:t>
            </a:r>
            <a:r>
              <a:rPr lang="fr-BE" sz="2400" b="1" dirty="0"/>
              <a:t>leçon </a:t>
            </a:r>
            <a:r>
              <a:rPr lang="fr-BE" sz="2400" b="1" dirty="0" smtClean="0"/>
              <a:t>:</a:t>
            </a:r>
          </a:p>
          <a:p>
            <a:endParaRPr lang="fr-BE" sz="2400" b="1" dirty="0"/>
          </a:p>
          <a:p>
            <a:r>
              <a:rPr lang="fr-BE" sz="2400" b="1" dirty="0" smtClean="0">
                <a:solidFill>
                  <a:srgbClr val="FF0000"/>
                </a:solidFill>
              </a:rPr>
              <a:t>Substituer une variable à une autre :</a:t>
            </a:r>
          </a:p>
          <a:p>
            <a:endParaRPr lang="fr-BE" sz="2400" b="1" dirty="0"/>
          </a:p>
          <a:p>
            <a:r>
              <a:rPr lang="fr-BE" sz="2000" b="1" dirty="0" smtClean="0"/>
              <a:t>Il y a un lien statistique indiscutable entre la consommation de </a:t>
            </a:r>
            <a:r>
              <a:rPr lang="fr-BE" sz="2000" b="1" dirty="0" smtClean="0"/>
              <a:t>bière </a:t>
            </a:r>
            <a:r>
              <a:rPr lang="fr-BE" sz="2000" b="1" dirty="0" smtClean="0"/>
              <a:t>et le cancer du poumon .</a:t>
            </a:r>
            <a:br>
              <a:rPr lang="fr-BE" sz="2000" b="1" dirty="0" smtClean="0"/>
            </a:br>
            <a:r>
              <a:rPr lang="fr-BE" sz="2000" b="1" dirty="0" smtClean="0"/>
              <a:t/>
            </a:r>
            <a:br>
              <a:rPr lang="fr-BE" sz="2000" b="1" dirty="0" smtClean="0"/>
            </a:br>
            <a:r>
              <a:rPr lang="fr-BE" sz="2000" b="1" dirty="0" smtClean="0"/>
              <a:t>Ce n’est pas pour autant que la </a:t>
            </a:r>
            <a:r>
              <a:rPr lang="fr-BE" sz="2000" b="1" dirty="0" smtClean="0"/>
              <a:t>bière </a:t>
            </a:r>
            <a:r>
              <a:rPr lang="fr-BE" sz="2000" b="1" dirty="0" smtClean="0"/>
              <a:t>donne le cancer du poumon </a:t>
            </a:r>
            <a:r>
              <a:rPr lang="fr-BE" sz="2000" b="1" dirty="0" smtClean="0"/>
              <a:t>….il y a un lien statistique, mais pas causal !!!</a:t>
            </a: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80312" y="116632"/>
            <a:ext cx="1514475" cy="301942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83768" y="5303282"/>
            <a:ext cx="1800200" cy="1554718"/>
          </a:xfrm>
          <a:prstGeom prst="rect">
            <a:avLst/>
          </a:prstGeom>
        </p:spPr>
      </p:pic>
    </p:spTree>
    <p:extLst>
      <p:ext uri="{BB962C8B-B14F-4D97-AF65-F5344CB8AC3E}">
        <p14:creationId xmlns:p14="http://schemas.microsoft.com/office/powerpoint/2010/main" xmlns="" val="21014563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128691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Autofit/>
          </a:bodyPr>
          <a:lstStyle/>
          <a:p>
            <a:r>
              <a:rPr lang="fr-BE" sz="3200" b="1" dirty="0" smtClean="0">
                <a:solidFill>
                  <a:srgbClr val="FF0000"/>
                </a:solidFill>
              </a:rPr>
              <a:t>Voire « ainsi » ….</a:t>
            </a:r>
            <a:endParaRPr lang="fr-BE" sz="3200"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2000250"/>
            <a:ext cx="2808312" cy="4089774"/>
          </a:xfrm>
          <a:prstGeom prst="rect">
            <a:avLst/>
          </a:prstGeom>
        </p:spPr>
      </p:pic>
    </p:spTree>
    <p:extLst>
      <p:ext uri="{BB962C8B-B14F-4D97-AF65-F5344CB8AC3E}">
        <p14:creationId xmlns:p14="http://schemas.microsoft.com/office/powerpoint/2010/main" xmlns="" val="6348777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19256" cy="2722314"/>
          </a:xfrm>
        </p:spPr>
        <p:txBody>
          <a:bodyPr>
            <a:normAutofit/>
          </a:bodyPr>
          <a:lstStyle/>
          <a:p>
            <a:r>
              <a:rPr lang="fr-BE" sz="2800" b="1" dirty="0" smtClean="0"/>
              <a:t>L’évidence n’est pas la réalité .</a:t>
            </a:r>
            <a:br>
              <a:rPr lang="fr-BE" sz="2800" b="1" dirty="0" smtClean="0"/>
            </a:br>
            <a:r>
              <a:rPr lang="fr-BE" sz="2800" b="1" dirty="0" smtClean="0"/>
              <a:t>Mais l’évidence est plus forte que la réalité .</a:t>
            </a:r>
            <a:endParaRPr lang="fr-BE" sz="2800" b="1" dirty="0"/>
          </a:p>
        </p:txBody>
      </p:sp>
    </p:spTree>
    <p:extLst>
      <p:ext uri="{BB962C8B-B14F-4D97-AF65-F5344CB8AC3E}">
        <p14:creationId xmlns:p14="http://schemas.microsoft.com/office/powerpoint/2010/main" xmlns="" val="41630831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84976" cy="2218258"/>
          </a:xfrm>
        </p:spPr>
        <p:txBody>
          <a:bodyPr>
            <a:normAutofit/>
          </a:bodyPr>
          <a:lstStyle/>
          <a:p>
            <a:r>
              <a:rPr lang="fr-BE" sz="3200" b="1" dirty="0" smtClean="0">
                <a:solidFill>
                  <a:srgbClr val="3333FF"/>
                </a:solidFill>
              </a:rPr>
              <a:t>L’évidence,</a:t>
            </a:r>
            <a:r>
              <a:rPr lang="fr-BE" sz="2800" b="1" dirty="0" smtClean="0"/>
              <a:t/>
            </a:r>
            <a:br>
              <a:rPr lang="fr-BE" sz="2800" b="1" dirty="0" smtClean="0"/>
            </a:br>
            <a:r>
              <a:rPr lang="fr-BE" sz="2800" b="1" dirty="0" smtClean="0"/>
              <a:t>C’est que le soleil tourne autour de la terre .</a:t>
            </a:r>
            <a:br>
              <a:rPr lang="fr-BE" sz="2800" b="1" dirty="0" smtClean="0"/>
            </a:br>
            <a:endParaRPr lang="fr-BE" sz="28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8979" y="1988840"/>
            <a:ext cx="6880489" cy="3990683"/>
          </a:xfrm>
          <a:prstGeom prst="rect">
            <a:avLst/>
          </a:prstGeom>
        </p:spPr>
      </p:pic>
    </p:spTree>
    <p:extLst>
      <p:ext uri="{BB962C8B-B14F-4D97-AF65-F5344CB8AC3E}">
        <p14:creationId xmlns:p14="http://schemas.microsoft.com/office/powerpoint/2010/main" xmlns="" val="20015639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84976" cy="2218258"/>
          </a:xfrm>
        </p:spPr>
        <p:txBody>
          <a:bodyPr>
            <a:normAutofit/>
          </a:bodyPr>
          <a:lstStyle/>
          <a:p>
            <a:r>
              <a:rPr lang="fr-BE" sz="3200" b="1" dirty="0" smtClean="0">
                <a:solidFill>
                  <a:srgbClr val="3333FF"/>
                </a:solidFill>
              </a:rPr>
              <a:t>La Réalité,</a:t>
            </a:r>
            <a:br>
              <a:rPr lang="fr-BE" sz="3200" b="1" dirty="0" smtClean="0">
                <a:solidFill>
                  <a:srgbClr val="3333FF"/>
                </a:solidFill>
              </a:rPr>
            </a:br>
            <a:r>
              <a:rPr lang="fr-BE" sz="2800" b="1" dirty="0" smtClean="0"/>
              <a:t> c’est que Galilée a préféré  sauver sa peau !</a:t>
            </a:r>
            <a:endParaRPr lang="fr-BE" sz="28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5" y="2051282"/>
            <a:ext cx="4091271" cy="4773149"/>
          </a:xfrm>
          <a:prstGeom prst="rect">
            <a:avLst/>
          </a:prstGeom>
        </p:spPr>
      </p:pic>
    </p:spTree>
    <p:extLst>
      <p:ext uri="{BB962C8B-B14F-4D97-AF65-F5344CB8AC3E}">
        <p14:creationId xmlns:p14="http://schemas.microsoft.com/office/powerpoint/2010/main" xmlns="" val="38681503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26271848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2880320"/>
          </a:xfrm>
        </p:spPr>
        <p:txBody>
          <a:bodyPr>
            <a:normAutofit/>
          </a:bodyPr>
          <a:lstStyle/>
          <a:p>
            <a:r>
              <a:rPr lang="fr-BE" sz="2800" b="1" dirty="0" smtClean="0"/>
              <a:t>« Bonne » et « mauvaise » présentation d’une question .</a:t>
            </a:r>
            <a:endParaRPr lang="fr-BE" sz="2800" b="1" dirty="0"/>
          </a:p>
        </p:txBody>
      </p:sp>
    </p:spTree>
    <p:extLst>
      <p:ext uri="{BB962C8B-B14F-4D97-AF65-F5344CB8AC3E}">
        <p14:creationId xmlns:p14="http://schemas.microsoft.com/office/powerpoint/2010/main" xmlns="" val="16927730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9392"/>
            <a:ext cx="8229600" cy="2880320"/>
          </a:xfrm>
        </p:spPr>
        <p:txBody>
          <a:bodyPr>
            <a:normAutofit/>
          </a:bodyPr>
          <a:lstStyle/>
          <a:p>
            <a:r>
              <a:rPr lang="fr-BE" sz="2800" b="1" dirty="0" smtClean="0"/>
              <a:t>Vivre vieux :</a:t>
            </a:r>
            <a:br>
              <a:rPr lang="fr-BE" sz="2800" b="1" dirty="0" smtClean="0"/>
            </a:br>
            <a:r>
              <a:rPr lang="fr-BE" sz="2800" b="1" dirty="0" smtClean="0"/>
              <a:t>« Bonne » présentation de la question :</a:t>
            </a:r>
            <a:br>
              <a:rPr lang="fr-BE" sz="2800" b="1" dirty="0" smtClean="0"/>
            </a:br>
            <a:r>
              <a:rPr lang="fr-BE" sz="2800" b="1" dirty="0" smtClean="0"/>
              <a:t/>
            </a:r>
            <a:br>
              <a:rPr lang="fr-BE" sz="2800" b="1" dirty="0" smtClean="0"/>
            </a:br>
            <a:endParaRPr lang="fr-BE" sz="28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1700" y="1412776"/>
            <a:ext cx="5580620" cy="3720413"/>
          </a:xfrm>
          <a:prstGeom prst="rect">
            <a:avLst/>
          </a:prstGeom>
        </p:spPr>
      </p:pic>
    </p:spTree>
    <p:extLst>
      <p:ext uri="{BB962C8B-B14F-4D97-AF65-F5344CB8AC3E}">
        <p14:creationId xmlns:p14="http://schemas.microsoft.com/office/powerpoint/2010/main" xmlns="" val="14101016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229600" cy="2664296"/>
          </a:xfrm>
        </p:spPr>
        <p:txBody>
          <a:bodyPr>
            <a:normAutofit/>
          </a:bodyPr>
          <a:lstStyle/>
          <a:p>
            <a:r>
              <a:rPr lang="fr-BE" sz="2800" b="1" dirty="0" smtClean="0"/>
              <a:t>Vivre vieux :</a:t>
            </a:r>
            <a:br>
              <a:rPr lang="fr-BE" sz="2800" b="1" dirty="0" smtClean="0"/>
            </a:br>
            <a:r>
              <a:rPr lang="fr-BE" sz="2800" b="1" dirty="0" smtClean="0"/>
              <a:t>« Mauvaise» présentation de la question :</a:t>
            </a:r>
            <a:br>
              <a:rPr lang="fr-BE" sz="2800" b="1" dirty="0" smtClean="0"/>
            </a:br>
            <a:r>
              <a:rPr lang="fr-BE" sz="2800" b="1" dirty="0" smtClean="0"/>
              <a:t/>
            </a:r>
            <a:br>
              <a:rPr lang="fr-BE" sz="2800" b="1" dirty="0" smtClean="0"/>
            </a:br>
            <a:endParaRPr lang="fr-BE"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3363" y="2348880"/>
            <a:ext cx="3597275" cy="436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 y="593725"/>
            <a:ext cx="9034463" cy="567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79427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40250000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p:spPr>
        <p:txBody>
          <a:bodyPr>
            <a:noAutofit/>
          </a:bodyPr>
          <a:lstStyle/>
          <a:p>
            <a:r>
              <a:rPr lang="fr-BE" sz="2800" b="1" dirty="0" smtClean="0"/>
              <a:t>Perception des soucoupes volantes au cours du temps .</a:t>
            </a:r>
            <a:br>
              <a:rPr lang="fr-BE" sz="2800" b="1" dirty="0" smtClean="0"/>
            </a:br>
            <a:r>
              <a:rPr lang="fr-BE" sz="2800" b="1" dirty="0" smtClean="0"/>
              <a:t>Mêmes les illusions s’adaptent !</a:t>
            </a:r>
            <a:endParaRPr lang="fr-BE" sz="2800" b="1" dirty="0"/>
          </a:p>
        </p:txBody>
      </p:sp>
    </p:spTree>
    <p:extLst>
      <p:ext uri="{BB962C8B-B14F-4D97-AF65-F5344CB8AC3E}">
        <p14:creationId xmlns:p14="http://schemas.microsoft.com/office/powerpoint/2010/main" xmlns="" val="34548917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p:spPr>
        <p:txBody>
          <a:bodyPr>
            <a:noAutofit/>
          </a:bodyPr>
          <a:lstStyle/>
          <a:p>
            <a:r>
              <a:rPr lang="fr-BE" sz="2800" b="1" dirty="0" smtClean="0"/>
              <a:t>Perception des soucoupes volantes au cours du temps .</a:t>
            </a:r>
            <a:br>
              <a:rPr lang="fr-BE" sz="2800" b="1" dirty="0" smtClean="0"/>
            </a:br>
            <a:r>
              <a:rPr lang="fr-BE" sz="2800" b="1" dirty="0" smtClean="0"/>
              <a:t>Mêmes les illusions s’adaptent !</a:t>
            </a:r>
            <a:endParaRPr lang="fr-BE" sz="28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7" y="2097771"/>
            <a:ext cx="4176464" cy="3313470"/>
          </a:xfrm>
          <a:prstGeom prst="rect">
            <a:avLst/>
          </a:prstGeom>
        </p:spPr>
      </p:pic>
      <p:sp>
        <p:nvSpPr>
          <p:cNvPr id="4" name="ZoneTexte 3"/>
          <p:cNvSpPr txBox="1"/>
          <p:nvPr/>
        </p:nvSpPr>
        <p:spPr>
          <a:xfrm>
            <a:off x="1592248" y="5805264"/>
            <a:ext cx="5832648" cy="461665"/>
          </a:xfrm>
          <a:prstGeom prst="rect">
            <a:avLst/>
          </a:prstGeom>
          <a:noFill/>
        </p:spPr>
        <p:txBody>
          <a:bodyPr wrap="square" rtlCol="0">
            <a:spAutoFit/>
          </a:bodyPr>
          <a:lstStyle/>
          <a:p>
            <a:r>
              <a:rPr lang="fr-BE" sz="2400" b="1" dirty="0" smtClean="0"/>
              <a:t>                      Ezéchiel : le précurseur !</a:t>
            </a:r>
            <a:endParaRPr lang="fr-BE" sz="2400" b="1" dirty="0"/>
          </a:p>
        </p:txBody>
      </p:sp>
    </p:spTree>
    <p:extLst>
      <p:ext uri="{BB962C8B-B14F-4D97-AF65-F5344CB8AC3E}">
        <p14:creationId xmlns:p14="http://schemas.microsoft.com/office/powerpoint/2010/main" xmlns="" val="237328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32901273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3272" cy="1143000"/>
          </a:xfrm>
        </p:spPr>
        <p:txBody>
          <a:bodyPr>
            <a:noAutofit/>
          </a:bodyPr>
          <a:lstStyle/>
          <a:p>
            <a:r>
              <a:rPr lang="fr-BE" sz="2800" b="1" dirty="0"/>
              <a:t>Perception des soucoupes volantes au cours du temps .</a:t>
            </a:r>
            <a:br>
              <a:rPr lang="fr-BE" sz="2800" b="1" dirty="0"/>
            </a:br>
            <a:r>
              <a:rPr lang="fr-BE" sz="2800" b="1" dirty="0"/>
              <a:t>Mêmes les illusions s’adaptent !!!</a:t>
            </a:r>
          </a:p>
        </p:txBody>
      </p:sp>
      <p:sp>
        <p:nvSpPr>
          <p:cNvPr id="4" name="ZoneTexte 3"/>
          <p:cNvSpPr txBox="1"/>
          <p:nvPr/>
        </p:nvSpPr>
        <p:spPr>
          <a:xfrm>
            <a:off x="2123728" y="5805264"/>
            <a:ext cx="5832648" cy="461665"/>
          </a:xfrm>
          <a:prstGeom prst="rect">
            <a:avLst/>
          </a:prstGeom>
          <a:noFill/>
        </p:spPr>
        <p:txBody>
          <a:bodyPr wrap="square" rtlCol="0">
            <a:spAutoFit/>
          </a:bodyPr>
          <a:lstStyle/>
          <a:p>
            <a:r>
              <a:rPr lang="fr-BE" sz="2400" b="1" dirty="0" smtClean="0"/>
              <a:t>  Le Moyen-âge : le retour des  ténèbres !</a:t>
            </a:r>
            <a:endParaRPr lang="fr-BE" sz="24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0379" y="1916832"/>
            <a:ext cx="4185931" cy="3508961"/>
          </a:xfrm>
          <a:prstGeom prst="rect">
            <a:avLst/>
          </a:prstGeom>
        </p:spPr>
      </p:pic>
    </p:spTree>
    <p:extLst>
      <p:ext uri="{BB962C8B-B14F-4D97-AF65-F5344CB8AC3E}">
        <p14:creationId xmlns:p14="http://schemas.microsoft.com/office/powerpoint/2010/main" xmlns="" val="41608509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43000"/>
          </a:xfrm>
        </p:spPr>
        <p:txBody>
          <a:bodyPr>
            <a:noAutofit/>
          </a:bodyPr>
          <a:lstStyle/>
          <a:p>
            <a:r>
              <a:rPr lang="fr-BE" sz="2800" b="1" dirty="0"/>
              <a:t>Perception des soucoupes volantes au cours du temps .</a:t>
            </a:r>
            <a:br>
              <a:rPr lang="fr-BE" sz="2800" b="1" dirty="0"/>
            </a:br>
            <a:r>
              <a:rPr lang="fr-BE" sz="2800" b="1" dirty="0"/>
              <a:t>Mêmes les illusions s’adaptent !!!</a:t>
            </a:r>
          </a:p>
        </p:txBody>
      </p:sp>
      <p:sp>
        <p:nvSpPr>
          <p:cNvPr id="4" name="ZoneTexte 3"/>
          <p:cNvSpPr txBox="1"/>
          <p:nvPr/>
        </p:nvSpPr>
        <p:spPr>
          <a:xfrm>
            <a:off x="1592248" y="5805264"/>
            <a:ext cx="5832648" cy="461665"/>
          </a:xfrm>
          <a:prstGeom prst="rect">
            <a:avLst/>
          </a:prstGeom>
          <a:noFill/>
        </p:spPr>
        <p:txBody>
          <a:bodyPr wrap="square" rtlCol="0">
            <a:spAutoFit/>
          </a:bodyPr>
          <a:lstStyle/>
          <a:p>
            <a:r>
              <a:rPr lang="fr-BE" sz="2400" b="1" dirty="0" smtClean="0"/>
              <a:t>                  La technologie allemande  !</a:t>
            </a:r>
            <a:endParaRPr lang="fr-BE" sz="24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2538" y="2053605"/>
            <a:ext cx="4352067" cy="3463627"/>
          </a:xfrm>
          <a:prstGeom prst="rect">
            <a:avLst/>
          </a:prstGeom>
        </p:spPr>
      </p:pic>
    </p:spTree>
    <p:extLst>
      <p:ext uri="{BB962C8B-B14F-4D97-AF65-F5344CB8AC3E}">
        <p14:creationId xmlns:p14="http://schemas.microsoft.com/office/powerpoint/2010/main" xmlns="" val="1178992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43000"/>
          </a:xfrm>
        </p:spPr>
        <p:txBody>
          <a:bodyPr>
            <a:normAutofit/>
          </a:bodyPr>
          <a:lstStyle/>
          <a:p>
            <a:r>
              <a:rPr lang="fr-BE" sz="2800" b="1" dirty="0"/>
              <a:t>Perception des soucoupes volantes au cours du temps .</a:t>
            </a:r>
            <a:br>
              <a:rPr lang="fr-BE" sz="2800" b="1" dirty="0"/>
            </a:br>
            <a:r>
              <a:rPr lang="fr-BE" sz="2800" b="1" dirty="0"/>
              <a:t>Mêmes les illusions s’adaptent !!!</a:t>
            </a:r>
          </a:p>
        </p:txBody>
      </p:sp>
      <p:sp>
        <p:nvSpPr>
          <p:cNvPr id="4" name="ZoneTexte 3"/>
          <p:cNvSpPr txBox="1"/>
          <p:nvPr/>
        </p:nvSpPr>
        <p:spPr>
          <a:xfrm>
            <a:off x="1259632" y="5805264"/>
            <a:ext cx="7200800" cy="830997"/>
          </a:xfrm>
          <a:prstGeom prst="rect">
            <a:avLst/>
          </a:prstGeom>
          <a:noFill/>
        </p:spPr>
        <p:txBody>
          <a:bodyPr wrap="square" rtlCol="0">
            <a:spAutoFit/>
          </a:bodyPr>
          <a:lstStyle/>
          <a:p>
            <a:pPr algn="ctr"/>
            <a:r>
              <a:rPr lang="fr-BE" sz="2400" b="1" dirty="0" smtClean="0"/>
              <a:t>Les escrocs aussi peuvent avoir vu des soucoupes !</a:t>
            </a:r>
            <a:br>
              <a:rPr lang="fr-BE" sz="2400" b="1" dirty="0" smtClean="0"/>
            </a:br>
            <a:r>
              <a:rPr lang="fr-BE" sz="2400" b="1" dirty="0" smtClean="0"/>
              <a:t>Y a pas de raison !</a:t>
            </a:r>
            <a:endParaRPr lang="fr-BE" sz="24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2000" y="1657350"/>
            <a:ext cx="5080000" cy="3543300"/>
          </a:xfrm>
          <a:prstGeom prst="rect">
            <a:avLst/>
          </a:prstGeom>
        </p:spPr>
      </p:pic>
    </p:spTree>
    <p:extLst>
      <p:ext uri="{BB962C8B-B14F-4D97-AF65-F5344CB8AC3E}">
        <p14:creationId xmlns:p14="http://schemas.microsoft.com/office/powerpoint/2010/main" xmlns="" val="15265974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551050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1930226"/>
          </a:xfrm>
        </p:spPr>
        <p:txBody>
          <a:bodyPr>
            <a:noAutofit/>
          </a:bodyPr>
          <a:lstStyle/>
          <a:p>
            <a:r>
              <a:rPr lang="fr-BE" sz="2800" b="1" dirty="0" smtClean="0"/>
              <a:t>Pour « Vendre » un nouveau médicament :</a:t>
            </a:r>
            <a:r>
              <a:rPr lang="fr-BE" sz="2800" b="1" dirty="0"/>
              <a:t/>
            </a:r>
            <a:br>
              <a:rPr lang="fr-BE" sz="2800" b="1" dirty="0"/>
            </a:br>
            <a:r>
              <a:rPr lang="fr-BE" sz="2800" b="1" dirty="0" smtClean="0"/>
              <a:t>Il faut vendre du rêve ….</a:t>
            </a:r>
            <a:br>
              <a:rPr lang="fr-BE" sz="2800" b="1" dirty="0" smtClean="0"/>
            </a:br>
            <a:r>
              <a:rPr lang="fr-BE" sz="2800" b="1" dirty="0"/>
              <a:t/>
            </a:r>
            <a:br>
              <a:rPr lang="fr-BE" sz="2800" b="1" dirty="0"/>
            </a:br>
            <a:endParaRPr lang="fr-BE" sz="2800" b="1" dirty="0"/>
          </a:p>
        </p:txBody>
      </p:sp>
    </p:spTree>
    <p:extLst>
      <p:ext uri="{BB962C8B-B14F-4D97-AF65-F5344CB8AC3E}">
        <p14:creationId xmlns:p14="http://schemas.microsoft.com/office/powerpoint/2010/main" xmlns="" val="34010410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1930226"/>
          </a:xfrm>
        </p:spPr>
        <p:txBody>
          <a:bodyPr>
            <a:noAutofit/>
          </a:bodyPr>
          <a:lstStyle/>
          <a:p>
            <a:r>
              <a:rPr lang="fr-BE" sz="2800" b="1" dirty="0" smtClean="0"/>
              <a:t>Pour « Vendre » un nouveau médicament,</a:t>
            </a:r>
            <a:br>
              <a:rPr lang="fr-BE" sz="2800" b="1" dirty="0" smtClean="0"/>
            </a:br>
            <a:r>
              <a:rPr lang="fr-BE" sz="2800" b="1" dirty="0" smtClean="0"/>
              <a:t>il faut vendre du rêve .</a:t>
            </a:r>
            <a:br>
              <a:rPr lang="fr-BE" sz="2800" b="1" dirty="0" smtClean="0"/>
            </a:br>
            <a:r>
              <a:rPr lang="fr-BE" sz="2800" b="1" dirty="0"/>
              <a:t/>
            </a:r>
            <a:br>
              <a:rPr lang="fr-BE" sz="2800" b="1" dirty="0"/>
            </a:br>
            <a:r>
              <a:rPr lang="fr-BE" sz="2800" b="1" dirty="0" smtClean="0"/>
              <a:t>Vendable </a:t>
            </a:r>
            <a:r>
              <a:rPr lang="fr-BE" sz="2800" b="1" dirty="0" smtClean="0"/>
              <a:t>!</a:t>
            </a:r>
            <a:endParaRPr lang="fr-BE" sz="28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40198" y="2204864"/>
            <a:ext cx="5664630" cy="4248472"/>
          </a:xfrm>
          <a:prstGeom prst="rect">
            <a:avLst/>
          </a:prstGeom>
        </p:spPr>
      </p:pic>
    </p:spTree>
    <p:extLst>
      <p:ext uri="{BB962C8B-B14F-4D97-AF65-F5344CB8AC3E}">
        <p14:creationId xmlns:p14="http://schemas.microsoft.com/office/powerpoint/2010/main" xmlns="" val="14334553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1930226"/>
          </a:xfrm>
        </p:spPr>
        <p:txBody>
          <a:bodyPr>
            <a:noAutofit/>
          </a:bodyPr>
          <a:lstStyle/>
          <a:p>
            <a:r>
              <a:rPr lang="fr-BE" sz="2800" b="1" dirty="0" smtClean="0"/>
              <a:t>Pour «</a:t>
            </a:r>
            <a:r>
              <a:rPr lang="fr-BE" sz="2800" b="1" dirty="0"/>
              <a:t> Vendre » un nouveau médicament </a:t>
            </a:r>
            <a:r>
              <a:rPr lang="fr-BE" sz="2800" b="1" dirty="0" smtClean="0"/>
              <a:t>,</a:t>
            </a:r>
            <a:br>
              <a:rPr lang="fr-BE" sz="2800" b="1" dirty="0" smtClean="0"/>
            </a:br>
            <a:r>
              <a:rPr lang="fr-BE" sz="2800" b="1" dirty="0" smtClean="0"/>
              <a:t>Il faut vendre du rêve :</a:t>
            </a:r>
            <a:br>
              <a:rPr lang="fr-BE" sz="2800" b="1" dirty="0" smtClean="0"/>
            </a:br>
            <a:r>
              <a:rPr lang="fr-BE" sz="2800" b="1" dirty="0"/>
              <a:t/>
            </a:r>
            <a:br>
              <a:rPr lang="fr-BE" sz="2800" b="1" dirty="0"/>
            </a:br>
            <a:r>
              <a:rPr lang="fr-BE" sz="2800" b="1" dirty="0" smtClean="0"/>
              <a:t>Pas vendable ! </a:t>
            </a:r>
            <a:endParaRPr lang="fr-BE" sz="28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4500" y="2134348"/>
            <a:ext cx="5715000" cy="4495800"/>
          </a:xfrm>
          <a:prstGeom prst="rect">
            <a:avLst/>
          </a:prstGeom>
        </p:spPr>
      </p:pic>
    </p:spTree>
    <p:extLst>
      <p:ext uri="{BB962C8B-B14F-4D97-AF65-F5344CB8AC3E}">
        <p14:creationId xmlns:p14="http://schemas.microsoft.com/office/powerpoint/2010/main" xmlns="" val="7660692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4480474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b="1" dirty="0" smtClean="0"/>
              <a:t>Si la pub pharmaceutique n’est pas efficace,</a:t>
            </a:r>
            <a:br>
              <a:rPr lang="fr-BE" sz="3200" b="1" dirty="0" smtClean="0"/>
            </a:br>
            <a:r>
              <a:rPr lang="fr-BE" sz="3200" b="1" dirty="0" smtClean="0"/>
              <a:t>alors pourquoi l’anti pub est-elle efficace ?</a:t>
            </a:r>
            <a:endParaRPr lang="fr-BE" sz="32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3768" y="1292764"/>
            <a:ext cx="3600399" cy="5086278"/>
          </a:xfrm>
          <a:prstGeom prst="rect">
            <a:avLst/>
          </a:prstGeom>
        </p:spPr>
      </p:pic>
    </p:spTree>
    <p:extLst>
      <p:ext uri="{BB962C8B-B14F-4D97-AF65-F5344CB8AC3E}">
        <p14:creationId xmlns:p14="http://schemas.microsoft.com/office/powerpoint/2010/main" xmlns="" val="9358964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b="1" dirty="0" smtClean="0"/>
              <a:t>Si la pub pharmaceutique n’est pas efficace,</a:t>
            </a:r>
            <a:br>
              <a:rPr lang="fr-BE" sz="3200" b="1" dirty="0" smtClean="0"/>
            </a:br>
            <a:r>
              <a:rPr lang="fr-BE" sz="3200" b="1" dirty="0" smtClean="0"/>
              <a:t>alors pourquoi l’anti pub est-elle efficace ?</a:t>
            </a:r>
            <a:endParaRPr lang="fr-BE" sz="32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1655799"/>
            <a:ext cx="6134469" cy="4303284"/>
          </a:xfrm>
          <a:prstGeom prst="rect">
            <a:avLst/>
          </a:prstGeom>
        </p:spPr>
      </p:pic>
    </p:spTree>
    <p:extLst>
      <p:ext uri="{BB962C8B-B14F-4D97-AF65-F5344CB8AC3E}">
        <p14:creationId xmlns:p14="http://schemas.microsoft.com/office/powerpoint/2010/main" xmlns="" val="7178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Coût des médicaments </a:t>
            </a:r>
            <a:endParaRPr lang="fr-BE" b="1" dirty="0"/>
          </a:p>
        </p:txBody>
      </p:sp>
      <p:sp>
        <p:nvSpPr>
          <p:cNvPr id="3" name="ZoneTexte 2"/>
          <p:cNvSpPr txBox="1"/>
          <p:nvPr/>
        </p:nvSpPr>
        <p:spPr>
          <a:xfrm>
            <a:off x="323528" y="1844824"/>
            <a:ext cx="8496944" cy="400110"/>
          </a:xfrm>
          <a:prstGeom prst="rect">
            <a:avLst/>
          </a:prstGeom>
          <a:noFill/>
        </p:spPr>
        <p:txBody>
          <a:bodyPr wrap="square" rtlCol="0">
            <a:spAutoFit/>
          </a:bodyPr>
          <a:lstStyle/>
          <a:p>
            <a:r>
              <a:rPr lang="fr-BE" sz="2000" b="1" dirty="0" smtClean="0"/>
              <a:t>Coût des médicaments   = Prix des médicaments  X  Nombre de médicaments</a:t>
            </a:r>
            <a:endParaRPr lang="fr-BE" sz="2000" b="1" dirty="0"/>
          </a:p>
        </p:txBody>
      </p:sp>
      <p:sp>
        <p:nvSpPr>
          <p:cNvPr id="5" name="Rectangle 4"/>
          <p:cNvSpPr/>
          <p:nvPr/>
        </p:nvSpPr>
        <p:spPr>
          <a:xfrm>
            <a:off x="323528" y="1611680"/>
            <a:ext cx="2582735" cy="93610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06263" y="2579207"/>
            <a:ext cx="3600400" cy="3640854"/>
          </a:xfrm>
          <a:prstGeom prst="rect">
            <a:avLst/>
          </a:prstGeom>
        </p:spPr>
      </p:pic>
    </p:spTree>
    <p:extLst>
      <p:ext uri="{BB962C8B-B14F-4D97-AF65-F5344CB8AC3E}">
        <p14:creationId xmlns:p14="http://schemas.microsoft.com/office/powerpoint/2010/main" xmlns="" val="8678372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b="1" dirty="0" smtClean="0"/>
              <a:t>Si la pub pharmaceutique n’est pas efficace,</a:t>
            </a:r>
            <a:br>
              <a:rPr lang="fr-BE" sz="3200" b="1" dirty="0" smtClean="0"/>
            </a:br>
            <a:r>
              <a:rPr lang="fr-BE" sz="3200" b="1" dirty="0" smtClean="0"/>
              <a:t>alors pourquoi l’anti pub est-elle efficace ?</a:t>
            </a:r>
            <a:endParaRPr lang="fr-BE" sz="3200" b="1" dirty="0"/>
          </a:p>
        </p:txBody>
      </p:sp>
      <p:sp>
        <p:nvSpPr>
          <p:cNvPr id="4" name="ZoneTexte 3"/>
          <p:cNvSpPr txBox="1"/>
          <p:nvPr/>
        </p:nvSpPr>
        <p:spPr>
          <a:xfrm>
            <a:off x="611560" y="1772816"/>
            <a:ext cx="8136904" cy="2616101"/>
          </a:xfrm>
          <a:prstGeom prst="rect">
            <a:avLst/>
          </a:prstGeom>
          <a:noFill/>
        </p:spPr>
        <p:txBody>
          <a:bodyPr wrap="square" rtlCol="0">
            <a:spAutoFit/>
          </a:bodyPr>
          <a:lstStyle/>
          <a:p>
            <a:pPr algn="ctr"/>
            <a:r>
              <a:rPr lang="fr-BE" sz="2000" b="1" dirty="0" smtClean="0"/>
              <a:t>Après cette campagne de pub ,et de façon « durable »,</a:t>
            </a:r>
          </a:p>
          <a:p>
            <a:pPr algn="ctr"/>
            <a:endParaRPr lang="fr-BE" sz="2000" b="1" dirty="0"/>
          </a:p>
          <a:p>
            <a:pPr algn="ctr"/>
            <a:r>
              <a:rPr lang="fr-BE" sz="4400" b="1" dirty="0" smtClean="0">
                <a:solidFill>
                  <a:srgbClr val="FF0000"/>
                </a:solidFill>
              </a:rPr>
              <a:t>26 % d’antibiotiques en moins !!!!</a:t>
            </a:r>
          </a:p>
          <a:p>
            <a:pPr algn="ctr"/>
            <a:endParaRPr lang="fr-BE" sz="2000" b="1" dirty="0"/>
          </a:p>
          <a:p>
            <a:pPr algn="ctr"/>
            <a:endParaRPr lang="fr-BE" sz="2000" b="1" dirty="0"/>
          </a:p>
          <a:p>
            <a:pPr algn="ctr"/>
            <a:r>
              <a:rPr lang="fr-BE" sz="2000" b="1" dirty="0" smtClean="0"/>
              <a:t>Qui ose encore prétendre que le médecin est entièrement maître </a:t>
            </a:r>
            <a:br>
              <a:rPr lang="fr-BE" sz="2000" b="1" dirty="0" smtClean="0"/>
            </a:br>
            <a:r>
              <a:rPr lang="fr-BE" sz="2000" b="1" dirty="0" smtClean="0"/>
              <a:t>de ses prescriptions ?</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1881" y="4388917"/>
            <a:ext cx="2304256" cy="2247710"/>
          </a:xfrm>
          <a:prstGeom prst="rect">
            <a:avLst/>
          </a:prstGeom>
        </p:spPr>
      </p:pic>
    </p:spTree>
    <p:extLst>
      <p:ext uri="{BB962C8B-B14F-4D97-AF65-F5344CB8AC3E}">
        <p14:creationId xmlns:p14="http://schemas.microsoft.com/office/powerpoint/2010/main" xmlns="" val="13094187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b="1" dirty="0" smtClean="0"/>
              <a:t>Si la pub pharmaceutique n’est pas efficace,</a:t>
            </a:r>
            <a:br>
              <a:rPr lang="fr-BE" sz="3200" b="1" dirty="0" smtClean="0"/>
            </a:br>
            <a:r>
              <a:rPr lang="fr-BE" sz="3200" b="1" dirty="0" smtClean="0"/>
              <a:t>alors pourquoi l’anti pub est-elle efficace ?</a:t>
            </a:r>
            <a:endParaRPr lang="fr-BE" sz="3200" b="1" dirty="0"/>
          </a:p>
        </p:txBody>
      </p:sp>
      <p:sp>
        <p:nvSpPr>
          <p:cNvPr id="3" name="ZoneTexte 2"/>
          <p:cNvSpPr txBox="1"/>
          <p:nvPr/>
        </p:nvSpPr>
        <p:spPr>
          <a:xfrm>
            <a:off x="1043608" y="2348880"/>
            <a:ext cx="7056784" cy="4247317"/>
          </a:xfrm>
          <a:prstGeom prst="rect">
            <a:avLst/>
          </a:prstGeom>
          <a:noFill/>
        </p:spPr>
        <p:txBody>
          <a:bodyPr wrap="square" rtlCol="0">
            <a:spAutoFit/>
          </a:bodyPr>
          <a:lstStyle/>
          <a:p>
            <a:r>
              <a:rPr lang="fr-BE" b="1" dirty="0" smtClean="0"/>
              <a:t>«</a:t>
            </a:r>
            <a:r>
              <a:rPr lang="fr-BE" b="1" dirty="0"/>
              <a:t> Les antibiotiques, c’est pas automatique », une campagne efficace</a:t>
            </a:r>
          </a:p>
          <a:p>
            <a:r>
              <a:rPr lang="fr-BE" dirty="0"/>
              <a:t> </a:t>
            </a:r>
          </a:p>
          <a:p>
            <a:r>
              <a:rPr lang="fr-BE" i="1" dirty="0"/>
              <a:t>"Les antibiotiques, c'est pas automatique".</a:t>
            </a:r>
            <a:r>
              <a:rPr lang="fr-BE" dirty="0"/>
              <a:t> Impossible de ne pas l'avoir entendue. Cette rengaine a été ressassée, pour la bonne cause, à tout bout d'ondes chaque hiver depuis 2001. Ces spots niais qui mettent en scène un gamin expliquant à son père expectorant que les antibiotiques ne servent à rien en cas d'infection virale ont eu l'effet </a:t>
            </a:r>
            <a:r>
              <a:rPr lang="fr-BE" dirty="0" err="1"/>
              <a:t>escompté.Une</a:t>
            </a:r>
            <a:r>
              <a:rPr lang="fr-BE" dirty="0"/>
              <a:t> </a:t>
            </a:r>
            <a:r>
              <a:rPr lang="fr-BE" dirty="0">
                <a:hlinkClick r:id="rId2"/>
              </a:rPr>
              <a:t>étude publiée cette semaine dans la revue </a:t>
            </a:r>
            <a:r>
              <a:rPr lang="fr-BE" i="1" dirty="0" err="1">
                <a:hlinkClick r:id="rId2"/>
              </a:rPr>
              <a:t>Plos</a:t>
            </a:r>
            <a:r>
              <a:rPr lang="fr-BE" i="1" dirty="0">
                <a:hlinkClick r:id="rId2"/>
              </a:rPr>
              <a:t> </a:t>
            </a:r>
            <a:r>
              <a:rPr lang="fr-BE" i="1" dirty="0" err="1">
                <a:hlinkClick r:id="rId2"/>
              </a:rPr>
              <a:t>Medicine</a:t>
            </a:r>
            <a:r>
              <a:rPr lang="fr-BE" i="1" dirty="0"/>
              <a:t> </a:t>
            </a:r>
            <a:r>
              <a:rPr lang="fr-BE" dirty="0"/>
              <a:t>et menée par le docteur Guillemot et son équipe montre qu'entre les deux hivers qui ont précédé le lancement de la </a:t>
            </a:r>
            <a:r>
              <a:rPr lang="fr-BE" dirty="0">
                <a:hlinkClick r:id="rId3"/>
              </a:rPr>
              <a:t>campagne de sensibilisation</a:t>
            </a:r>
            <a:r>
              <a:rPr lang="fr-BE" dirty="0"/>
              <a:t> en 2001 et les cinq qui ont suivi, les prescriptions d'antibiotique ont chuté de 26,5 %. Au delà de l'objectif de 25 % que s'étaient fixé les autorités sanitaires et l'Assurance maladie. La plus importante décrue des prescriptions a été observée chez les enfants de 6 à 15 ans (-35,8 %).</a:t>
            </a:r>
          </a:p>
          <a:p>
            <a:endParaRPr lang="fr-BE" dirty="0"/>
          </a:p>
        </p:txBody>
      </p:sp>
    </p:spTree>
    <p:extLst>
      <p:ext uri="{BB962C8B-B14F-4D97-AF65-F5344CB8AC3E}">
        <p14:creationId xmlns:p14="http://schemas.microsoft.com/office/powerpoint/2010/main" xmlns="" val="6275325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26558019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b="1" dirty="0" smtClean="0"/>
              <a:t>Croyez- vous en Dieu ?</a:t>
            </a:r>
            <a:endParaRPr lang="fr-BE" sz="3200" b="1" dirty="0"/>
          </a:p>
        </p:txBody>
      </p:sp>
      <p:sp>
        <p:nvSpPr>
          <p:cNvPr id="3" name="ZoneTexte 2"/>
          <p:cNvSpPr txBox="1"/>
          <p:nvPr/>
        </p:nvSpPr>
        <p:spPr>
          <a:xfrm>
            <a:off x="683568" y="2060848"/>
            <a:ext cx="7200800" cy="4832092"/>
          </a:xfrm>
          <a:prstGeom prst="rect">
            <a:avLst/>
          </a:prstGeom>
          <a:noFill/>
        </p:spPr>
        <p:txBody>
          <a:bodyPr wrap="square" rtlCol="0">
            <a:spAutoFit/>
          </a:bodyPr>
          <a:lstStyle/>
          <a:p>
            <a:pPr algn="ctr"/>
            <a:r>
              <a:rPr lang="fr-BE" sz="2800" b="1" dirty="0" smtClean="0"/>
              <a:t>La réponse a une question si fondamentale devrait être une constante dans le temps </a:t>
            </a:r>
            <a:br>
              <a:rPr lang="fr-BE" sz="2800" b="1" dirty="0" smtClean="0"/>
            </a:br>
            <a:r>
              <a:rPr lang="fr-BE" sz="2800" b="1" dirty="0" smtClean="0"/>
              <a:t>pour un individu donné.</a:t>
            </a:r>
            <a:br>
              <a:rPr lang="fr-BE" sz="2800" b="1" dirty="0" smtClean="0"/>
            </a:br>
            <a:r>
              <a:rPr lang="fr-BE" sz="2800" b="1" dirty="0" smtClean="0"/>
              <a:t/>
            </a:r>
            <a:br>
              <a:rPr lang="fr-BE" sz="2800" b="1" dirty="0" smtClean="0"/>
            </a:br>
            <a:r>
              <a:rPr lang="fr-BE" sz="2800" b="1" dirty="0" smtClean="0"/>
              <a:t>Or elle dépend fort des circonstances ….</a:t>
            </a:r>
            <a:br>
              <a:rPr lang="fr-BE" sz="2800" b="1" dirty="0" smtClean="0"/>
            </a:br>
            <a:r>
              <a:rPr lang="fr-BE" sz="2800" b="1" dirty="0" smtClean="0"/>
              <a:t/>
            </a:r>
            <a:br>
              <a:rPr lang="fr-BE" sz="2800" b="1" dirty="0" smtClean="0"/>
            </a:br>
            <a:r>
              <a:rPr lang="fr-BE" sz="2800" b="1" dirty="0" smtClean="0"/>
              <a:t>Curieux n’est ce pas ?</a:t>
            </a:r>
          </a:p>
          <a:p>
            <a:pPr algn="ctr"/>
            <a:endParaRPr lang="fr-BE" sz="2800" b="1" dirty="0"/>
          </a:p>
          <a:p>
            <a:pPr algn="ctr"/>
            <a:r>
              <a:rPr lang="fr-BE" sz="2800" b="1" dirty="0" smtClean="0"/>
              <a:t>Et … Est-ce que ça se vérifie pour « le reste » ?</a:t>
            </a:r>
          </a:p>
          <a:p>
            <a:pPr algn="ctr"/>
            <a:endParaRPr lang="fr-BE" sz="2800" b="1" dirty="0"/>
          </a:p>
          <a:p>
            <a:pPr algn="ctr"/>
            <a:r>
              <a:rPr lang="fr-BE" sz="2800" b="1" dirty="0" smtClean="0"/>
              <a:t>A votre avis ? ……</a:t>
            </a:r>
            <a:endParaRPr lang="fr-BE" sz="2800" b="1" dirty="0"/>
          </a:p>
        </p:txBody>
      </p:sp>
    </p:spTree>
    <p:extLst>
      <p:ext uri="{BB962C8B-B14F-4D97-AF65-F5344CB8AC3E}">
        <p14:creationId xmlns:p14="http://schemas.microsoft.com/office/powerpoint/2010/main" xmlns="" val="26279664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2002234"/>
          </a:xfrm>
        </p:spPr>
        <p:txBody>
          <a:bodyPr>
            <a:noAutofit/>
          </a:bodyPr>
          <a:lstStyle/>
          <a:p>
            <a:pPr algn="l"/>
            <a:r>
              <a:rPr lang="fr-BE" sz="3600" b="1" dirty="0" smtClean="0"/>
              <a:t>		Croyez- </a:t>
            </a:r>
            <a:r>
              <a:rPr lang="fr-BE" sz="3600" b="1" dirty="0"/>
              <a:t>vous en Dieu </a:t>
            </a:r>
            <a:r>
              <a:rPr lang="fr-BE" sz="3600" b="1" dirty="0" smtClean="0"/>
              <a:t>?</a:t>
            </a:r>
            <a:br>
              <a:rPr lang="fr-BE" sz="3600" b="1" dirty="0" smtClean="0"/>
            </a:br>
            <a:r>
              <a:rPr lang="fr-BE" sz="1800" b="1" dirty="0" smtClean="0"/>
              <a:t/>
            </a:r>
            <a:br>
              <a:rPr lang="fr-BE" sz="1800" b="1" dirty="0" smtClean="0"/>
            </a:br>
            <a:r>
              <a:rPr lang="fr-BE" sz="2400" b="1" dirty="0" smtClean="0"/>
              <a:t>Oui : 40 %</a:t>
            </a:r>
            <a:br>
              <a:rPr lang="fr-BE" sz="2400" b="1" dirty="0" smtClean="0"/>
            </a:br>
            <a:r>
              <a:rPr lang="fr-BE" sz="2400" b="1" dirty="0" smtClean="0"/>
              <a:t>Non : 40 %</a:t>
            </a:r>
            <a:br>
              <a:rPr lang="fr-BE" sz="2400" b="1" dirty="0" smtClean="0"/>
            </a:br>
            <a:r>
              <a:rPr lang="fr-BE" sz="2400" b="1" dirty="0" smtClean="0"/>
              <a:t>Sans opinion : 20%</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2000" y="2636912"/>
            <a:ext cx="5080000" cy="3810000"/>
          </a:xfrm>
          <a:prstGeom prst="rect">
            <a:avLst/>
          </a:prstGeom>
        </p:spPr>
      </p:pic>
    </p:spTree>
    <p:extLst>
      <p:ext uri="{BB962C8B-B14F-4D97-AF65-F5344CB8AC3E}">
        <p14:creationId xmlns:p14="http://schemas.microsoft.com/office/powerpoint/2010/main" xmlns="" val="29265720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359" y="33895"/>
            <a:ext cx="8363272" cy="2362274"/>
          </a:xfrm>
        </p:spPr>
        <p:txBody>
          <a:bodyPr>
            <a:normAutofit/>
          </a:bodyPr>
          <a:lstStyle/>
          <a:p>
            <a:pPr algn="l"/>
            <a:r>
              <a:rPr lang="fr-BE" sz="2800" b="1" dirty="0" smtClean="0"/>
              <a:t>			</a:t>
            </a:r>
            <a:r>
              <a:rPr lang="fr-BE" sz="3200" b="1" dirty="0" smtClean="0"/>
              <a:t>Croyez- </a:t>
            </a:r>
            <a:r>
              <a:rPr lang="fr-BE" sz="3600" b="1" dirty="0"/>
              <a:t>vous</a:t>
            </a:r>
            <a:r>
              <a:rPr lang="fr-BE" sz="3200" b="1" dirty="0"/>
              <a:t> en Dieu </a:t>
            </a:r>
            <a:r>
              <a:rPr lang="fr-BE" sz="3200" b="1" dirty="0" smtClean="0"/>
              <a:t>?</a:t>
            </a:r>
            <a:br>
              <a:rPr lang="fr-BE" sz="3200" b="1" dirty="0" smtClean="0"/>
            </a:br>
            <a:r>
              <a:rPr lang="fr-BE" sz="2800" b="1" dirty="0" smtClean="0"/>
              <a:t/>
            </a:r>
            <a:br>
              <a:rPr lang="fr-BE" sz="2800" b="1" dirty="0" smtClean="0"/>
            </a:br>
            <a:r>
              <a:rPr lang="fr-BE" sz="2400" b="1" dirty="0" smtClean="0"/>
              <a:t>Oui : 95 %</a:t>
            </a:r>
            <a:br>
              <a:rPr lang="fr-BE" sz="2400" b="1" dirty="0" smtClean="0"/>
            </a:br>
            <a:r>
              <a:rPr lang="fr-BE" sz="2400" b="1" dirty="0" smtClean="0"/>
              <a:t>N’ont pas pu formuler une réponse intelligible : 5 %</a:t>
            </a:r>
            <a:endParaRPr lang="fr-BE" sz="24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1680" y="2204864"/>
            <a:ext cx="5688631" cy="4266473"/>
          </a:xfrm>
          <a:prstGeom prst="rect">
            <a:avLst/>
          </a:prstGeom>
        </p:spPr>
      </p:pic>
    </p:spTree>
    <p:extLst>
      <p:ext uri="{BB962C8B-B14F-4D97-AF65-F5344CB8AC3E}">
        <p14:creationId xmlns:p14="http://schemas.microsoft.com/office/powerpoint/2010/main" xmlns="" val="10756233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32058926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Quelques idées à avoir en tête :</a:t>
            </a:r>
            <a:endParaRPr lang="fr-BE" b="1" dirty="0"/>
          </a:p>
        </p:txBody>
      </p:sp>
      <p:sp>
        <p:nvSpPr>
          <p:cNvPr id="4" name="ZoneTexte 3"/>
          <p:cNvSpPr txBox="1"/>
          <p:nvPr/>
        </p:nvSpPr>
        <p:spPr>
          <a:xfrm>
            <a:off x="0" y="1268760"/>
            <a:ext cx="9144000" cy="954107"/>
          </a:xfrm>
          <a:prstGeom prst="rect">
            <a:avLst/>
          </a:prstGeom>
          <a:noFill/>
        </p:spPr>
        <p:txBody>
          <a:bodyPr wrap="square" rtlCol="0">
            <a:spAutoFit/>
          </a:bodyPr>
          <a:lstStyle/>
          <a:p>
            <a:pPr algn="ctr"/>
            <a:r>
              <a:rPr lang="fr-BE" sz="2800" b="1" dirty="0" smtClean="0">
                <a:solidFill>
                  <a:srgbClr val="FF0000"/>
                </a:solidFill>
              </a:rPr>
              <a:t>A mon avis,</a:t>
            </a:r>
            <a:br>
              <a:rPr lang="fr-BE" sz="2800" b="1" dirty="0" smtClean="0">
                <a:solidFill>
                  <a:srgbClr val="FF0000"/>
                </a:solidFill>
              </a:rPr>
            </a:br>
            <a:r>
              <a:rPr lang="fr-BE" sz="2800" b="1" dirty="0" smtClean="0">
                <a:solidFill>
                  <a:srgbClr val="FF0000"/>
                </a:solidFill>
              </a:rPr>
              <a:t>Vos attentes en matière de médicament sont irrationnelles…</a:t>
            </a:r>
            <a:endParaRPr lang="fr-BE" sz="2800"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2276872"/>
            <a:ext cx="3746006" cy="3694388"/>
          </a:xfrm>
          <a:prstGeom prst="rect">
            <a:avLst/>
          </a:prstGeom>
        </p:spPr>
      </p:pic>
    </p:spTree>
    <p:extLst>
      <p:ext uri="{BB962C8B-B14F-4D97-AF65-F5344CB8AC3E}">
        <p14:creationId xmlns:p14="http://schemas.microsoft.com/office/powerpoint/2010/main" xmlns="" val="9809429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Quelques idées à avoir en tête :</a:t>
            </a:r>
            <a:endParaRPr lang="fr-BE" b="1" dirty="0"/>
          </a:p>
        </p:txBody>
      </p:sp>
      <p:sp>
        <p:nvSpPr>
          <p:cNvPr id="4" name="ZoneTexte 3"/>
          <p:cNvSpPr txBox="1"/>
          <p:nvPr/>
        </p:nvSpPr>
        <p:spPr>
          <a:xfrm>
            <a:off x="0" y="1268760"/>
            <a:ext cx="9144000" cy="830997"/>
          </a:xfrm>
          <a:prstGeom prst="rect">
            <a:avLst/>
          </a:prstGeom>
          <a:noFill/>
        </p:spPr>
        <p:txBody>
          <a:bodyPr wrap="square" rtlCol="0">
            <a:spAutoFit/>
          </a:bodyPr>
          <a:lstStyle/>
          <a:p>
            <a:pPr algn="ctr"/>
            <a:r>
              <a:rPr lang="fr-BE" sz="2400" b="1" dirty="0" smtClean="0">
                <a:solidFill>
                  <a:srgbClr val="FF0000"/>
                </a:solidFill>
              </a:rPr>
              <a:t>A mon avis,</a:t>
            </a:r>
            <a:br>
              <a:rPr lang="fr-BE" sz="2400" b="1" dirty="0" smtClean="0">
                <a:solidFill>
                  <a:srgbClr val="FF0000"/>
                </a:solidFill>
              </a:rPr>
            </a:br>
            <a:r>
              <a:rPr lang="fr-BE" sz="2400" b="1" dirty="0" smtClean="0">
                <a:solidFill>
                  <a:srgbClr val="FF0000"/>
                </a:solidFill>
              </a:rPr>
              <a:t>Arrêter de fumer ne va pas changer fort son espérance de vie… </a:t>
            </a:r>
            <a:endParaRPr lang="fr-BE" sz="2400"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2060848"/>
            <a:ext cx="4533545" cy="4316724"/>
          </a:xfrm>
          <a:prstGeom prst="rect">
            <a:avLst/>
          </a:prstGeom>
        </p:spPr>
      </p:pic>
    </p:spTree>
    <p:extLst>
      <p:ext uri="{BB962C8B-B14F-4D97-AF65-F5344CB8AC3E}">
        <p14:creationId xmlns:p14="http://schemas.microsoft.com/office/powerpoint/2010/main" xmlns="" val="4255055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Quelques idées à avoir en tête :</a:t>
            </a:r>
            <a:endParaRPr lang="fr-BE" b="1" dirty="0"/>
          </a:p>
        </p:txBody>
      </p:sp>
      <p:sp>
        <p:nvSpPr>
          <p:cNvPr id="4" name="ZoneTexte 3"/>
          <p:cNvSpPr txBox="1"/>
          <p:nvPr/>
        </p:nvSpPr>
        <p:spPr>
          <a:xfrm>
            <a:off x="755576" y="1268760"/>
            <a:ext cx="8064896" cy="830997"/>
          </a:xfrm>
          <a:prstGeom prst="rect">
            <a:avLst/>
          </a:prstGeom>
          <a:noFill/>
        </p:spPr>
        <p:txBody>
          <a:bodyPr wrap="square" rtlCol="0">
            <a:spAutoFit/>
          </a:bodyPr>
          <a:lstStyle/>
          <a:p>
            <a:pPr algn="ctr"/>
            <a:r>
              <a:rPr lang="fr-BE" sz="2400" b="1" dirty="0" smtClean="0">
                <a:solidFill>
                  <a:srgbClr val="FF0000"/>
                </a:solidFill>
              </a:rPr>
              <a:t>A mon avis,</a:t>
            </a:r>
            <a:br>
              <a:rPr lang="fr-BE" sz="2400" b="1" dirty="0" smtClean="0">
                <a:solidFill>
                  <a:srgbClr val="FF0000"/>
                </a:solidFill>
              </a:rPr>
            </a:br>
            <a:r>
              <a:rPr lang="fr-BE" sz="2400" b="1" dirty="0" smtClean="0">
                <a:solidFill>
                  <a:srgbClr val="FF0000"/>
                </a:solidFill>
              </a:rPr>
              <a:t>Un anxiolytique ne sera pas suffisant …</a:t>
            </a:r>
            <a:endParaRPr lang="fr-BE" sz="2400" b="1" dirty="0">
              <a:solidFill>
                <a:srgbClr val="FF0000"/>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712" y="2348880"/>
            <a:ext cx="5418602" cy="3638769"/>
          </a:xfrm>
          <a:prstGeom prst="rect">
            <a:avLst/>
          </a:prstGeom>
        </p:spPr>
      </p:pic>
    </p:spTree>
    <p:extLst>
      <p:ext uri="{BB962C8B-B14F-4D97-AF65-F5344CB8AC3E}">
        <p14:creationId xmlns:p14="http://schemas.microsoft.com/office/powerpoint/2010/main" xmlns="" val="337324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Coût des médicaments </a:t>
            </a:r>
            <a:endParaRPr lang="fr-BE" b="1" dirty="0"/>
          </a:p>
        </p:txBody>
      </p:sp>
      <p:sp>
        <p:nvSpPr>
          <p:cNvPr id="3" name="ZoneTexte 2"/>
          <p:cNvSpPr txBox="1"/>
          <p:nvPr/>
        </p:nvSpPr>
        <p:spPr>
          <a:xfrm>
            <a:off x="323528" y="1844824"/>
            <a:ext cx="8496944" cy="400110"/>
          </a:xfrm>
          <a:prstGeom prst="rect">
            <a:avLst/>
          </a:prstGeom>
          <a:noFill/>
        </p:spPr>
        <p:txBody>
          <a:bodyPr wrap="square" rtlCol="0">
            <a:spAutoFit/>
          </a:bodyPr>
          <a:lstStyle/>
          <a:p>
            <a:r>
              <a:rPr lang="fr-BE" sz="2000" b="1" dirty="0" smtClean="0"/>
              <a:t>Coût des médicaments  =  Prix des médicaments  X  Nombre de médicaments</a:t>
            </a:r>
            <a:endParaRPr lang="fr-BE" sz="2000" b="1" dirty="0"/>
          </a:p>
        </p:txBody>
      </p:sp>
      <p:sp>
        <p:nvSpPr>
          <p:cNvPr id="4" name="ZoneTexte 3"/>
          <p:cNvSpPr txBox="1"/>
          <p:nvPr/>
        </p:nvSpPr>
        <p:spPr>
          <a:xfrm>
            <a:off x="611560" y="3140968"/>
            <a:ext cx="8208912" cy="1631216"/>
          </a:xfrm>
          <a:prstGeom prst="rect">
            <a:avLst/>
          </a:prstGeom>
          <a:noFill/>
        </p:spPr>
        <p:txBody>
          <a:bodyPr wrap="square" rtlCol="0">
            <a:spAutoFit/>
          </a:bodyPr>
          <a:lstStyle/>
          <a:p>
            <a:r>
              <a:rPr lang="fr-BE" sz="2000" b="1" dirty="0" smtClean="0"/>
              <a:t>Le prix des médicaments dépend de 2 facteurs :</a:t>
            </a:r>
            <a:br>
              <a:rPr lang="fr-BE" sz="2000" b="1" dirty="0" smtClean="0"/>
            </a:br>
            <a:r>
              <a:rPr lang="fr-BE" sz="2000" b="1" dirty="0" smtClean="0"/>
              <a:t/>
            </a:r>
            <a:br>
              <a:rPr lang="fr-BE" sz="2000" b="1" dirty="0" smtClean="0"/>
            </a:br>
            <a:r>
              <a:rPr lang="fr-BE" sz="2000" b="1" dirty="0" smtClean="0"/>
              <a:t>     Une décision économique : la firme propose un prix .</a:t>
            </a:r>
            <a:r>
              <a:rPr lang="fr-BE" sz="2000" b="1" dirty="0"/>
              <a:t> </a:t>
            </a:r>
            <a:r>
              <a:rPr lang="fr-BE" sz="2000" b="1" dirty="0" smtClean="0"/>
              <a:t/>
            </a:r>
            <a:br>
              <a:rPr lang="fr-BE" sz="2000" b="1" dirty="0" smtClean="0"/>
            </a:br>
            <a:r>
              <a:rPr lang="fr-BE" sz="2000" b="1" dirty="0" smtClean="0"/>
              <a:t>     Une </a:t>
            </a:r>
            <a:r>
              <a:rPr lang="fr-BE" sz="2000" b="1" dirty="0"/>
              <a:t>décision politique : le ministre accepte un prix .</a:t>
            </a:r>
            <a:br>
              <a:rPr lang="fr-BE" sz="2000" b="1" dirty="0"/>
            </a:br>
            <a:endParaRPr lang="fr-BE" sz="2000" b="1" dirty="0"/>
          </a:p>
        </p:txBody>
      </p:sp>
      <p:sp>
        <p:nvSpPr>
          <p:cNvPr id="5" name="Rectangle 4"/>
          <p:cNvSpPr/>
          <p:nvPr/>
        </p:nvSpPr>
        <p:spPr>
          <a:xfrm>
            <a:off x="3131841" y="1576827"/>
            <a:ext cx="2376264" cy="93610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0472" y="4772184"/>
            <a:ext cx="1470560" cy="1485315"/>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695" y="4556452"/>
            <a:ext cx="1467819" cy="1942037"/>
          </a:xfrm>
          <a:prstGeom prst="rect">
            <a:avLst/>
          </a:prstGeom>
        </p:spPr>
      </p:pic>
    </p:spTree>
    <p:extLst>
      <p:ext uri="{BB962C8B-B14F-4D97-AF65-F5344CB8AC3E}">
        <p14:creationId xmlns:p14="http://schemas.microsoft.com/office/powerpoint/2010/main" xmlns="" val="257870629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Quelques idées à avoir en tête :</a:t>
            </a:r>
            <a:endParaRPr lang="fr-BE" b="1" dirty="0"/>
          </a:p>
        </p:txBody>
      </p:sp>
      <p:sp>
        <p:nvSpPr>
          <p:cNvPr id="4" name="ZoneTexte 3"/>
          <p:cNvSpPr txBox="1"/>
          <p:nvPr/>
        </p:nvSpPr>
        <p:spPr>
          <a:xfrm>
            <a:off x="755576" y="1268760"/>
            <a:ext cx="8064896" cy="830997"/>
          </a:xfrm>
          <a:prstGeom prst="rect">
            <a:avLst/>
          </a:prstGeom>
          <a:noFill/>
        </p:spPr>
        <p:txBody>
          <a:bodyPr wrap="square" rtlCol="0">
            <a:spAutoFit/>
          </a:bodyPr>
          <a:lstStyle/>
          <a:p>
            <a:pPr algn="ctr"/>
            <a:r>
              <a:rPr lang="fr-BE" sz="2400" b="1" dirty="0" smtClean="0">
                <a:solidFill>
                  <a:srgbClr val="FF0000"/>
                </a:solidFill>
              </a:rPr>
              <a:t>A mon avis,</a:t>
            </a:r>
            <a:br>
              <a:rPr lang="fr-BE" sz="2400" b="1" dirty="0" smtClean="0">
                <a:solidFill>
                  <a:srgbClr val="FF0000"/>
                </a:solidFill>
              </a:rPr>
            </a:br>
            <a:r>
              <a:rPr lang="fr-BE" sz="2400" b="1" dirty="0" smtClean="0">
                <a:solidFill>
                  <a:srgbClr val="FF0000"/>
                </a:solidFill>
              </a:rPr>
              <a:t>Plutôt qu’un anti dépresseur, je déménagerais …</a:t>
            </a:r>
            <a:endParaRPr lang="fr-BE" sz="2400"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2769" y="2399253"/>
            <a:ext cx="5538462" cy="3683600"/>
          </a:xfrm>
          <a:prstGeom prst="rect">
            <a:avLst/>
          </a:prstGeom>
        </p:spPr>
      </p:pic>
    </p:spTree>
    <p:extLst>
      <p:ext uri="{BB962C8B-B14F-4D97-AF65-F5344CB8AC3E}">
        <p14:creationId xmlns:p14="http://schemas.microsoft.com/office/powerpoint/2010/main" xmlns="" val="20661134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Quelques idées à avoir en tête :</a:t>
            </a:r>
            <a:endParaRPr lang="fr-BE" b="1" dirty="0"/>
          </a:p>
        </p:txBody>
      </p:sp>
      <p:sp>
        <p:nvSpPr>
          <p:cNvPr id="4" name="ZoneTexte 3"/>
          <p:cNvSpPr txBox="1"/>
          <p:nvPr/>
        </p:nvSpPr>
        <p:spPr>
          <a:xfrm>
            <a:off x="251520" y="1268760"/>
            <a:ext cx="8892480" cy="830997"/>
          </a:xfrm>
          <a:prstGeom prst="rect">
            <a:avLst/>
          </a:prstGeom>
          <a:noFill/>
        </p:spPr>
        <p:txBody>
          <a:bodyPr wrap="square" rtlCol="0">
            <a:spAutoFit/>
          </a:bodyPr>
          <a:lstStyle/>
          <a:p>
            <a:pPr algn="ctr"/>
            <a:r>
              <a:rPr lang="fr-BE" sz="2400" b="1" dirty="0" smtClean="0">
                <a:solidFill>
                  <a:srgbClr val="FF0000"/>
                </a:solidFill>
              </a:rPr>
              <a:t>A mon avis,</a:t>
            </a:r>
            <a:br>
              <a:rPr lang="fr-BE" sz="2400" b="1" dirty="0" smtClean="0">
                <a:solidFill>
                  <a:srgbClr val="FF0000"/>
                </a:solidFill>
              </a:rPr>
            </a:br>
            <a:r>
              <a:rPr lang="fr-BE" sz="2400" b="1" dirty="0" smtClean="0">
                <a:solidFill>
                  <a:srgbClr val="FF0000"/>
                </a:solidFill>
              </a:rPr>
              <a:t>Plutôt qu’un « coupe faim » j’opterais pour un régime « sérieux »  …</a:t>
            </a:r>
            <a:endParaRPr lang="fr-BE" sz="2400"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81522" y="2564904"/>
            <a:ext cx="4380953" cy="2933334"/>
          </a:xfrm>
          <a:prstGeom prst="rect">
            <a:avLst/>
          </a:prstGeom>
        </p:spPr>
      </p:pic>
    </p:spTree>
    <p:extLst>
      <p:ext uri="{BB962C8B-B14F-4D97-AF65-F5344CB8AC3E}">
        <p14:creationId xmlns:p14="http://schemas.microsoft.com/office/powerpoint/2010/main" xmlns="" val="37993456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573" y="620688"/>
            <a:ext cx="8229600" cy="1143000"/>
          </a:xfrm>
        </p:spPr>
        <p:txBody>
          <a:bodyPr>
            <a:noAutofit/>
          </a:bodyPr>
          <a:lstStyle/>
          <a:p>
            <a:r>
              <a:rPr lang="fr-BE" sz="4000" b="1" dirty="0" smtClean="0"/>
              <a:t>N’oubliez pas  !</a:t>
            </a:r>
            <a:br>
              <a:rPr lang="fr-BE" sz="4000" b="1" dirty="0" smtClean="0"/>
            </a:br>
            <a:endParaRPr lang="fr-BE" sz="4000" b="1" dirty="0"/>
          </a:p>
        </p:txBody>
      </p:sp>
      <p:sp>
        <p:nvSpPr>
          <p:cNvPr id="3" name="ZoneTexte 2"/>
          <p:cNvSpPr txBox="1"/>
          <p:nvPr/>
        </p:nvSpPr>
        <p:spPr>
          <a:xfrm>
            <a:off x="467544" y="1628800"/>
            <a:ext cx="8352928" cy="3231654"/>
          </a:xfrm>
          <a:prstGeom prst="rect">
            <a:avLst/>
          </a:prstGeom>
          <a:noFill/>
        </p:spPr>
        <p:txBody>
          <a:bodyPr wrap="square" rtlCol="0">
            <a:spAutoFit/>
          </a:bodyPr>
          <a:lstStyle/>
          <a:p>
            <a:pPr algn="ctr"/>
            <a:r>
              <a:rPr lang="fr-BE" sz="4400" b="1" dirty="0" smtClean="0">
                <a:solidFill>
                  <a:srgbClr val="FF0000"/>
                </a:solidFill>
              </a:rPr>
              <a:t>Le bénéfice, c’est le BUT .</a:t>
            </a:r>
          </a:p>
          <a:p>
            <a:pPr algn="ctr"/>
            <a:endParaRPr lang="fr-BE" sz="4400" b="1" dirty="0">
              <a:solidFill>
                <a:srgbClr val="FF0000"/>
              </a:solidFill>
            </a:endParaRPr>
          </a:p>
          <a:p>
            <a:pPr algn="ctr"/>
            <a:r>
              <a:rPr lang="fr-BE" sz="4400" b="1" dirty="0" smtClean="0">
                <a:solidFill>
                  <a:srgbClr val="FF0000"/>
                </a:solidFill>
              </a:rPr>
              <a:t>Le médicament, c’est le MOYEN !!!</a:t>
            </a:r>
          </a:p>
          <a:p>
            <a:pPr algn="ctr"/>
            <a:endParaRPr lang="fr-BE" sz="3600" b="1" dirty="0"/>
          </a:p>
          <a:p>
            <a:endParaRPr lang="fr-BE" dirty="0"/>
          </a:p>
          <a:p>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547" y="3805886"/>
            <a:ext cx="3857653" cy="2681714"/>
          </a:xfrm>
          <a:prstGeom prst="rect">
            <a:avLst/>
          </a:prstGeom>
        </p:spPr>
      </p:pic>
    </p:spTree>
    <p:extLst>
      <p:ext uri="{BB962C8B-B14F-4D97-AF65-F5344CB8AC3E}">
        <p14:creationId xmlns:p14="http://schemas.microsoft.com/office/powerpoint/2010/main" xmlns="" val="6603742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Quelques idées à avoir en tête :</a:t>
            </a:r>
            <a:endParaRPr lang="fr-BE" b="1" dirty="0"/>
          </a:p>
        </p:txBody>
      </p:sp>
      <p:sp>
        <p:nvSpPr>
          <p:cNvPr id="4" name="ZoneTexte 3"/>
          <p:cNvSpPr txBox="1"/>
          <p:nvPr/>
        </p:nvSpPr>
        <p:spPr>
          <a:xfrm>
            <a:off x="0" y="1177801"/>
            <a:ext cx="9144000" cy="1138773"/>
          </a:xfrm>
          <a:prstGeom prst="rect">
            <a:avLst/>
          </a:prstGeom>
          <a:noFill/>
        </p:spPr>
        <p:txBody>
          <a:bodyPr wrap="square" rtlCol="0">
            <a:spAutoFit/>
          </a:bodyPr>
          <a:lstStyle/>
          <a:p>
            <a:pPr algn="ctr"/>
            <a:r>
              <a:rPr lang="fr-BE" sz="2000" b="1" dirty="0" smtClean="0">
                <a:solidFill>
                  <a:srgbClr val="FF0000"/>
                </a:solidFill>
              </a:rPr>
              <a:t/>
            </a:r>
            <a:br>
              <a:rPr lang="fr-BE" sz="2000" b="1" dirty="0" smtClean="0">
                <a:solidFill>
                  <a:srgbClr val="FF0000"/>
                </a:solidFill>
              </a:rPr>
            </a:br>
            <a:r>
              <a:rPr lang="fr-BE" sz="2400" b="1" dirty="0" smtClean="0">
                <a:solidFill>
                  <a:srgbClr val="FF0000"/>
                </a:solidFill>
              </a:rPr>
              <a:t>Est-ce que vous croyez que</a:t>
            </a:r>
            <a:br>
              <a:rPr lang="fr-BE" sz="2400" b="1" dirty="0" smtClean="0">
                <a:solidFill>
                  <a:srgbClr val="FF0000"/>
                </a:solidFill>
              </a:rPr>
            </a:br>
            <a:r>
              <a:rPr lang="fr-BE" sz="2400" b="1" dirty="0" smtClean="0">
                <a:solidFill>
                  <a:srgbClr val="FF0000"/>
                </a:solidFill>
              </a:rPr>
              <a:t> toutes ces conneries vont encore durer « longtemps » ?</a:t>
            </a:r>
            <a:endParaRPr lang="fr-BE" sz="2400"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5" y="2316574"/>
            <a:ext cx="2973659" cy="4467922"/>
          </a:xfrm>
          <a:prstGeom prst="rect">
            <a:avLst/>
          </a:prstGeom>
        </p:spPr>
      </p:pic>
    </p:spTree>
    <p:extLst>
      <p:ext uri="{BB962C8B-B14F-4D97-AF65-F5344CB8AC3E}">
        <p14:creationId xmlns:p14="http://schemas.microsoft.com/office/powerpoint/2010/main" xmlns="" val="21972734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12776"/>
            <a:ext cx="9036496" cy="2362274"/>
          </a:xfrm>
        </p:spPr>
        <p:txBody>
          <a:bodyPr>
            <a:normAutofit fontScale="90000"/>
          </a:bodyPr>
          <a:lstStyle/>
          <a:p>
            <a:r>
              <a:rPr lang="fr-BE" sz="6700" b="1" dirty="0" smtClean="0"/>
              <a:t>Voilà , c’est terminé .</a:t>
            </a:r>
            <a:br>
              <a:rPr lang="fr-BE" sz="6700" b="1" dirty="0" smtClean="0"/>
            </a:br>
            <a:r>
              <a:rPr lang="fr-BE" sz="6700" b="1" dirty="0" smtClean="0"/>
              <a:t/>
            </a:r>
            <a:br>
              <a:rPr lang="fr-BE" sz="6700" b="1" dirty="0" smtClean="0"/>
            </a:br>
            <a:r>
              <a:rPr lang="fr-BE" sz="2800" b="1" dirty="0"/>
              <a:t/>
            </a:r>
            <a:br>
              <a:rPr lang="fr-BE" sz="2800" b="1" dirty="0"/>
            </a:br>
            <a:r>
              <a:rPr lang="fr-BE" sz="2800" b="1" dirty="0" smtClean="0"/>
              <a:t>Pour ceux qui ne sont pas réveillés (mais encore « </a:t>
            </a:r>
            <a:r>
              <a:rPr lang="fr-BE" sz="2800" b="1" dirty="0" err="1" smtClean="0"/>
              <a:t>réveillables</a:t>
            </a:r>
            <a:r>
              <a:rPr lang="fr-BE" sz="2800" b="1" dirty="0" smtClean="0"/>
              <a:t> ») ,</a:t>
            </a:r>
            <a:br>
              <a:rPr lang="fr-BE" sz="2800" b="1" dirty="0" smtClean="0"/>
            </a:br>
            <a:r>
              <a:rPr lang="fr-BE" sz="2800" b="1" dirty="0" smtClean="0"/>
              <a:t/>
            </a:r>
            <a:br>
              <a:rPr lang="fr-BE" sz="2800" b="1" dirty="0" smtClean="0"/>
            </a:br>
            <a:r>
              <a:rPr lang="fr-BE" sz="2800" b="1" dirty="0" smtClean="0"/>
              <a:t> je demande l’aide de ses voisins directs ….</a:t>
            </a:r>
            <a:br>
              <a:rPr lang="fr-BE" sz="2800" b="1" dirty="0" smtClean="0"/>
            </a:br>
            <a:r>
              <a:rPr lang="fr-BE" sz="2800" b="1" dirty="0"/>
              <a:t/>
            </a:r>
            <a:br>
              <a:rPr lang="fr-BE" sz="2800" b="1" dirty="0"/>
            </a:br>
            <a:r>
              <a:rPr lang="fr-BE" sz="3600" b="1" dirty="0" smtClean="0">
                <a:solidFill>
                  <a:srgbClr val="FF0000"/>
                </a:solidFill>
              </a:rPr>
              <a:t>Sinon il y a un traitement …..</a:t>
            </a:r>
            <a:br>
              <a:rPr lang="fr-BE" sz="3600" b="1" dirty="0" smtClean="0">
                <a:solidFill>
                  <a:srgbClr val="FF0000"/>
                </a:solidFill>
              </a:rPr>
            </a:br>
            <a:endParaRPr lang="fr-BE" sz="2800"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1880" y="4653136"/>
            <a:ext cx="2232248" cy="1984220"/>
          </a:xfrm>
          <a:prstGeom prst="rect">
            <a:avLst/>
          </a:prstGeom>
        </p:spPr>
      </p:pic>
    </p:spTree>
    <p:extLst>
      <p:ext uri="{BB962C8B-B14F-4D97-AF65-F5344CB8AC3E}">
        <p14:creationId xmlns:p14="http://schemas.microsoft.com/office/powerpoint/2010/main" xmlns="" val="299580448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t>Bon les questions …</a:t>
            </a:r>
            <a:endParaRPr lang="fr-BE" sz="4000" b="1" dirty="0"/>
          </a:p>
        </p:txBody>
      </p:sp>
      <p:sp>
        <p:nvSpPr>
          <p:cNvPr id="3" name="ZoneTexte 2"/>
          <p:cNvSpPr txBox="1"/>
          <p:nvPr/>
        </p:nvSpPr>
        <p:spPr>
          <a:xfrm>
            <a:off x="107504" y="1785994"/>
            <a:ext cx="9036496" cy="4524315"/>
          </a:xfrm>
          <a:prstGeom prst="rect">
            <a:avLst/>
          </a:prstGeom>
          <a:noFill/>
        </p:spPr>
        <p:txBody>
          <a:bodyPr wrap="square" rtlCol="0">
            <a:spAutoFit/>
          </a:bodyPr>
          <a:lstStyle/>
          <a:p>
            <a:r>
              <a:rPr lang="fr-BE" sz="2400" b="1" dirty="0" smtClean="0"/>
              <a:t>Est-ce que je suis sérieux ?     Oui !</a:t>
            </a:r>
          </a:p>
          <a:p>
            <a:r>
              <a:rPr lang="fr-BE" sz="2400" b="1" dirty="0" smtClean="0"/>
              <a:t>Est-ce que j’ai simplifié ?         Oui !</a:t>
            </a:r>
          </a:p>
          <a:p>
            <a:r>
              <a:rPr lang="fr-BE" sz="2400" b="1" dirty="0" smtClean="0"/>
              <a:t>Est-ce que j’ai caricaturé ?      Oui !</a:t>
            </a:r>
          </a:p>
          <a:p>
            <a:endParaRPr lang="fr-BE" sz="2400" b="1" dirty="0"/>
          </a:p>
          <a:p>
            <a:r>
              <a:rPr lang="fr-BE" sz="2400" b="1" dirty="0" smtClean="0"/>
              <a:t>Est-ce que je suis « contre » les médicaments ?   Absolument pas !</a:t>
            </a:r>
          </a:p>
          <a:p>
            <a:r>
              <a:rPr lang="fr-BE" sz="2400" b="1" dirty="0" smtClean="0"/>
              <a:t>Est-ce que je suis « contre » les vaccins ?              Absolument pas !</a:t>
            </a:r>
          </a:p>
          <a:p>
            <a:r>
              <a:rPr lang="fr-BE" sz="2400" b="1" dirty="0" smtClean="0"/>
              <a:t/>
            </a:r>
            <a:br>
              <a:rPr lang="fr-BE" sz="2400" b="1" dirty="0" smtClean="0"/>
            </a:br>
            <a:r>
              <a:rPr lang="fr-BE" sz="2400" b="1" dirty="0" smtClean="0"/>
              <a:t>Est-ce que je suis « pour » les médecines « parallèles » ?   Non !  </a:t>
            </a:r>
          </a:p>
          <a:p>
            <a:endParaRPr lang="fr-BE" sz="2400" b="1" dirty="0"/>
          </a:p>
          <a:p>
            <a:r>
              <a:rPr lang="fr-BE" sz="2400" b="1" dirty="0" smtClean="0"/>
              <a:t>Est-ce que vous avez compris ?    J’espère !</a:t>
            </a:r>
            <a:endParaRPr lang="fr-BE" sz="2400" b="1" dirty="0"/>
          </a:p>
          <a:p>
            <a:r>
              <a:rPr lang="fr-BE" sz="2400" b="1" dirty="0" smtClean="0"/>
              <a:t>Est-ce que vous retiendrez ?         J’espère !</a:t>
            </a:r>
          </a:p>
          <a:p>
            <a:endParaRPr lang="fr-BE" sz="24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55556" y="764704"/>
            <a:ext cx="2988444" cy="2173414"/>
          </a:xfrm>
          <a:prstGeom prst="rect">
            <a:avLst/>
          </a:prstGeom>
        </p:spPr>
      </p:pic>
    </p:spTree>
    <p:extLst>
      <p:ext uri="{BB962C8B-B14F-4D97-AF65-F5344CB8AC3E}">
        <p14:creationId xmlns:p14="http://schemas.microsoft.com/office/powerpoint/2010/main" xmlns="" val="8658178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t>Vos questions maintenant …</a:t>
            </a:r>
            <a:endParaRPr lang="fr-BE" sz="40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712" y="1412776"/>
            <a:ext cx="5184576" cy="4458735"/>
          </a:xfrm>
          <a:prstGeom prst="rect">
            <a:avLst/>
          </a:prstGeom>
        </p:spPr>
      </p:pic>
    </p:spTree>
    <p:extLst>
      <p:ext uri="{BB962C8B-B14F-4D97-AF65-F5344CB8AC3E}">
        <p14:creationId xmlns:p14="http://schemas.microsoft.com/office/powerpoint/2010/main" xmlns="" val="359916764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t>Question « finale » ……</a:t>
            </a:r>
            <a:endParaRPr lang="fr-BE" sz="4000" b="1" dirty="0"/>
          </a:p>
        </p:txBody>
      </p:sp>
      <p:sp>
        <p:nvSpPr>
          <p:cNvPr id="3" name="ZoneTexte 2"/>
          <p:cNvSpPr txBox="1"/>
          <p:nvPr/>
        </p:nvSpPr>
        <p:spPr>
          <a:xfrm>
            <a:off x="600367" y="1555161"/>
            <a:ext cx="7632848" cy="1200329"/>
          </a:xfrm>
          <a:prstGeom prst="rect">
            <a:avLst/>
          </a:prstGeom>
          <a:noFill/>
        </p:spPr>
        <p:txBody>
          <a:bodyPr wrap="square" rtlCol="0">
            <a:spAutoFit/>
          </a:bodyPr>
          <a:lstStyle/>
          <a:p>
            <a:pPr algn="ctr"/>
            <a:r>
              <a:rPr lang="fr-BE" sz="2400" b="1" dirty="0" smtClean="0"/>
              <a:t>Est-ce que vous allez prêcher la bonne parole ?     </a:t>
            </a:r>
            <a:br>
              <a:rPr lang="fr-BE" sz="2400" b="1" dirty="0" smtClean="0"/>
            </a:br>
            <a:r>
              <a:rPr lang="fr-BE" sz="2400" b="1" dirty="0" smtClean="0"/>
              <a:t>Ben … J’espère !</a:t>
            </a:r>
            <a:br>
              <a:rPr lang="fr-BE" sz="2400" b="1" dirty="0" smtClean="0"/>
            </a:br>
            <a:r>
              <a:rPr lang="fr-BE" sz="2400" b="1" dirty="0" smtClean="0"/>
              <a:t>Après tout le mal que je me suis donné !</a:t>
            </a:r>
            <a:endParaRPr lang="fr-BE" sz="24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67000" y="2704523"/>
            <a:ext cx="3345160" cy="4173087"/>
          </a:xfrm>
          <a:prstGeom prst="rect">
            <a:avLst/>
          </a:prstGeom>
        </p:spPr>
      </p:pic>
    </p:spTree>
    <p:extLst>
      <p:ext uri="{BB962C8B-B14F-4D97-AF65-F5344CB8AC3E}">
        <p14:creationId xmlns:p14="http://schemas.microsoft.com/office/powerpoint/2010/main" xmlns="" val="389535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Coût des médicaments </a:t>
            </a:r>
            <a:endParaRPr lang="fr-BE" b="1" dirty="0"/>
          </a:p>
        </p:txBody>
      </p:sp>
      <p:sp>
        <p:nvSpPr>
          <p:cNvPr id="3" name="ZoneTexte 2"/>
          <p:cNvSpPr txBox="1"/>
          <p:nvPr/>
        </p:nvSpPr>
        <p:spPr>
          <a:xfrm>
            <a:off x="323528" y="1844824"/>
            <a:ext cx="8496944" cy="400110"/>
          </a:xfrm>
          <a:prstGeom prst="rect">
            <a:avLst/>
          </a:prstGeom>
          <a:noFill/>
        </p:spPr>
        <p:txBody>
          <a:bodyPr wrap="square" rtlCol="0">
            <a:spAutoFit/>
          </a:bodyPr>
          <a:lstStyle/>
          <a:p>
            <a:r>
              <a:rPr lang="fr-BE" sz="2000" b="1" dirty="0" smtClean="0"/>
              <a:t>                                                Prix des médicaments   </a:t>
            </a:r>
            <a:endParaRPr lang="fr-BE" sz="2000" b="1" dirty="0"/>
          </a:p>
        </p:txBody>
      </p:sp>
      <p:sp>
        <p:nvSpPr>
          <p:cNvPr id="4" name="ZoneTexte 3"/>
          <p:cNvSpPr txBox="1"/>
          <p:nvPr/>
        </p:nvSpPr>
        <p:spPr>
          <a:xfrm>
            <a:off x="611560" y="3140968"/>
            <a:ext cx="8208912" cy="3477875"/>
          </a:xfrm>
          <a:prstGeom prst="rect">
            <a:avLst/>
          </a:prstGeom>
          <a:noFill/>
        </p:spPr>
        <p:txBody>
          <a:bodyPr wrap="square" rtlCol="0">
            <a:spAutoFit/>
          </a:bodyPr>
          <a:lstStyle/>
          <a:p>
            <a:r>
              <a:rPr lang="fr-BE" sz="2000" b="1" dirty="0" smtClean="0"/>
              <a:t>Le prix </a:t>
            </a:r>
            <a:r>
              <a:rPr lang="fr-BE" sz="2000" b="1" dirty="0" smtClean="0">
                <a:solidFill>
                  <a:srgbClr val="FF0000"/>
                </a:solidFill>
              </a:rPr>
              <a:t>demandé</a:t>
            </a:r>
            <a:r>
              <a:rPr lang="fr-BE" sz="2000" b="1" dirty="0" smtClean="0"/>
              <a:t> des médicaments par les firmes dépend de plusieurs facteurs  :</a:t>
            </a:r>
            <a:br>
              <a:rPr lang="fr-BE" sz="2000" b="1" dirty="0" smtClean="0"/>
            </a:br>
            <a:r>
              <a:rPr lang="fr-BE" sz="2000" b="1" dirty="0" smtClean="0"/>
              <a:t/>
            </a:r>
            <a:br>
              <a:rPr lang="fr-BE" sz="2000" b="1" dirty="0" smtClean="0"/>
            </a:br>
            <a:r>
              <a:rPr lang="fr-BE" sz="2000" b="1" dirty="0" smtClean="0"/>
              <a:t>a) Le caractère innovateur de la molécule .</a:t>
            </a:r>
          </a:p>
          <a:p>
            <a:r>
              <a:rPr lang="fr-BE" sz="2000" b="1" dirty="0" smtClean="0"/>
              <a:t>b) Le coût de la recherche .</a:t>
            </a:r>
          </a:p>
          <a:p>
            <a:r>
              <a:rPr lang="fr-BE" sz="2000" b="1" dirty="0" smtClean="0"/>
              <a:t>c) La présence de concurrents sur le même marché .</a:t>
            </a:r>
          </a:p>
          <a:p>
            <a:r>
              <a:rPr lang="fr-BE" sz="2000" b="1" dirty="0" smtClean="0"/>
              <a:t>d) Le niveau économique du pays .</a:t>
            </a:r>
          </a:p>
          <a:p>
            <a:endParaRPr lang="fr-BE" sz="2000" b="1" dirty="0"/>
          </a:p>
          <a:p>
            <a:r>
              <a:rPr lang="fr-BE" sz="2000" b="1" dirty="0" smtClean="0"/>
              <a:t>La même molécule peut </a:t>
            </a:r>
            <a:r>
              <a:rPr lang="fr-BE" sz="2000" b="1" dirty="0" smtClean="0"/>
              <a:t>donc être </a:t>
            </a:r>
            <a:r>
              <a:rPr lang="fr-BE" sz="2000" b="1" dirty="0" smtClean="0"/>
              <a:t>vendue à des prix forts différents d’un pays à l’autre ….</a:t>
            </a:r>
            <a:r>
              <a:rPr lang="fr-BE" sz="2000" b="1" dirty="0"/>
              <a:t/>
            </a:r>
            <a:br>
              <a:rPr lang="fr-BE" sz="2000" b="1" dirty="0"/>
            </a:br>
            <a:endParaRPr lang="fr-BE" sz="2000" b="1" dirty="0"/>
          </a:p>
        </p:txBody>
      </p:sp>
      <p:sp>
        <p:nvSpPr>
          <p:cNvPr id="5" name="Rectangle 4"/>
          <p:cNvSpPr/>
          <p:nvPr/>
        </p:nvSpPr>
        <p:spPr>
          <a:xfrm>
            <a:off x="3131841" y="1576827"/>
            <a:ext cx="2376264" cy="93610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8308" y="548680"/>
            <a:ext cx="1502164" cy="2228887"/>
          </a:xfrm>
          <a:prstGeom prst="rect">
            <a:avLst/>
          </a:prstGeom>
        </p:spPr>
      </p:pic>
    </p:spTree>
    <p:extLst>
      <p:ext uri="{BB962C8B-B14F-4D97-AF65-F5344CB8AC3E}">
        <p14:creationId xmlns:p14="http://schemas.microsoft.com/office/powerpoint/2010/main" xmlns="" val="49800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Coût des médicaments </a:t>
            </a:r>
            <a:endParaRPr lang="fr-BE" b="1" dirty="0"/>
          </a:p>
        </p:txBody>
      </p:sp>
      <p:sp>
        <p:nvSpPr>
          <p:cNvPr id="3" name="ZoneTexte 2"/>
          <p:cNvSpPr txBox="1"/>
          <p:nvPr/>
        </p:nvSpPr>
        <p:spPr>
          <a:xfrm>
            <a:off x="323528" y="1844824"/>
            <a:ext cx="8496944" cy="400110"/>
          </a:xfrm>
          <a:prstGeom prst="rect">
            <a:avLst/>
          </a:prstGeom>
          <a:noFill/>
        </p:spPr>
        <p:txBody>
          <a:bodyPr wrap="square" rtlCol="0">
            <a:spAutoFit/>
          </a:bodyPr>
          <a:lstStyle/>
          <a:p>
            <a:r>
              <a:rPr lang="fr-BE" sz="2000" b="1" dirty="0" smtClean="0"/>
              <a:t>                                                Prix des médicaments   </a:t>
            </a:r>
            <a:endParaRPr lang="fr-BE" sz="2000" b="1" dirty="0"/>
          </a:p>
        </p:txBody>
      </p:sp>
      <p:sp>
        <p:nvSpPr>
          <p:cNvPr id="4" name="ZoneTexte 3"/>
          <p:cNvSpPr txBox="1"/>
          <p:nvPr/>
        </p:nvSpPr>
        <p:spPr>
          <a:xfrm>
            <a:off x="611560" y="3140968"/>
            <a:ext cx="8208912" cy="707886"/>
          </a:xfrm>
          <a:prstGeom prst="rect">
            <a:avLst/>
          </a:prstGeom>
          <a:noFill/>
        </p:spPr>
        <p:txBody>
          <a:bodyPr wrap="square" rtlCol="0">
            <a:spAutoFit/>
          </a:bodyPr>
          <a:lstStyle/>
          <a:p>
            <a:r>
              <a:rPr lang="fr-BE" sz="2000" b="1" dirty="0" smtClean="0"/>
              <a:t>Le prix des médicaments </a:t>
            </a:r>
            <a:r>
              <a:rPr lang="fr-BE" sz="2000" b="1" dirty="0" smtClean="0">
                <a:solidFill>
                  <a:srgbClr val="FF0000"/>
                </a:solidFill>
              </a:rPr>
              <a:t>accepté</a:t>
            </a:r>
            <a:r>
              <a:rPr lang="fr-BE" sz="2000" b="1" dirty="0" smtClean="0"/>
              <a:t> par le ministre dépend de plusieurs </a:t>
            </a:r>
            <a:r>
              <a:rPr lang="fr-BE" sz="2000" b="1" dirty="0" smtClean="0"/>
              <a:t>facteurs   …….  </a:t>
            </a:r>
            <a:r>
              <a:rPr lang="fr-BE" sz="2000" b="1" dirty="0" smtClean="0"/>
              <a:t>sur lequel je ne m’ étendrai pas ….</a:t>
            </a:r>
            <a:endParaRPr lang="fr-BE" sz="2000" b="1" dirty="0"/>
          </a:p>
        </p:txBody>
      </p:sp>
      <p:sp>
        <p:nvSpPr>
          <p:cNvPr id="5" name="Rectangle 4"/>
          <p:cNvSpPr/>
          <p:nvPr/>
        </p:nvSpPr>
        <p:spPr>
          <a:xfrm>
            <a:off x="3131841" y="1576827"/>
            <a:ext cx="2376264" cy="93610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87328" y="4005064"/>
            <a:ext cx="1857375" cy="2457450"/>
          </a:xfrm>
          <a:prstGeom prst="rect">
            <a:avLst/>
          </a:prstGeom>
        </p:spPr>
      </p:pic>
    </p:spTree>
    <p:extLst>
      <p:ext uri="{BB962C8B-B14F-4D97-AF65-F5344CB8AC3E}">
        <p14:creationId xmlns:p14="http://schemas.microsoft.com/office/powerpoint/2010/main" xmlns="" val="177303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a:t>
            </a:r>
            <a:br>
              <a:rPr lang="fr-BE" b="1" dirty="0" smtClean="0"/>
            </a:br>
            <a:r>
              <a:rPr lang="fr-BE" b="1" dirty="0" smtClean="0"/>
              <a:t>Introduction sur le Marché. </a:t>
            </a:r>
            <a:endParaRPr lang="fr-BE" b="1" dirty="0"/>
          </a:p>
        </p:txBody>
      </p:sp>
      <p:sp>
        <p:nvSpPr>
          <p:cNvPr id="3" name="ZoneTexte 2"/>
          <p:cNvSpPr txBox="1"/>
          <p:nvPr/>
        </p:nvSpPr>
        <p:spPr>
          <a:xfrm>
            <a:off x="611560" y="1844824"/>
            <a:ext cx="8208912" cy="4708981"/>
          </a:xfrm>
          <a:prstGeom prst="rect">
            <a:avLst/>
          </a:prstGeom>
          <a:noFill/>
        </p:spPr>
        <p:txBody>
          <a:bodyPr wrap="square" rtlCol="0">
            <a:spAutoFit/>
          </a:bodyPr>
          <a:lstStyle/>
          <a:p>
            <a:r>
              <a:rPr lang="fr-BE" sz="2000" b="1" dirty="0" smtClean="0"/>
              <a:t>Un médicament n’arrive pas tout seul sur le marché </a:t>
            </a:r>
            <a:r>
              <a:rPr lang="fr-BE" sz="2000" b="1" dirty="0" smtClean="0"/>
              <a:t>; </a:t>
            </a:r>
            <a:br>
              <a:rPr lang="fr-BE" sz="2000" b="1" dirty="0" smtClean="0"/>
            </a:br>
            <a:r>
              <a:rPr lang="fr-BE" sz="2000" b="1" dirty="0" smtClean="0"/>
              <a:t>il </a:t>
            </a:r>
            <a:r>
              <a:rPr lang="fr-BE" sz="2000" b="1" dirty="0" smtClean="0"/>
              <a:t>faut que la firme l’ait </a:t>
            </a:r>
            <a:r>
              <a:rPr lang="fr-BE" sz="2000" b="1" dirty="0" smtClean="0">
                <a:solidFill>
                  <a:srgbClr val="FF0000"/>
                </a:solidFill>
              </a:rPr>
              <a:t>introduit</a:t>
            </a:r>
            <a:r>
              <a:rPr lang="fr-BE" sz="2000" b="1" dirty="0" smtClean="0"/>
              <a:t> sur le marché .</a:t>
            </a:r>
            <a:br>
              <a:rPr lang="fr-BE" sz="2000" b="1" dirty="0" smtClean="0"/>
            </a:br>
            <a:r>
              <a:rPr lang="fr-BE" sz="2000" b="1" dirty="0" smtClean="0"/>
              <a:t/>
            </a:r>
            <a:br>
              <a:rPr lang="fr-BE" sz="2000" b="1" dirty="0" smtClean="0"/>
            </a:br>
            <a:r>
              <a:rPr lang="fr-BE" sz="2000" b="1" dirty="0" smtClean="0"/>
              <a:t>Elle peut très bien ne pas l’introduire pour des raisons diverses :</a:t>
            </a:r>
            <a:br>
              <a:rPr lang="fr-BE" sz="2000" b="1" dirty="0" smtClean="0"/>
            </a:br>
            <a:endParaRPr lang="fr-BE" sz="2000" b="1" dirty="0" smtClean="0"/>
          </a:p>
          <a:p>
            <a:pPr marL="457200" indent="-457200">
              <a:buAutoNum type="alphaLcParenR"/>
            </a:pPr>
            <a:r>
              <a:rPr lang="fr-BE" sz="2000" b="1" dirty="0" smtClean="0"/>
              <a:t>Marché « non rentable » (cas des pays pauvres) .</a:t>
            </a:r>
          </a:p>
          <a:p>
            <a:pPr marL="457200" indent="-457200">
              <a:buAutoNum type="alphaLcParenR"/>
            </a:pPr>
            <a:r>
              <a:rPr lang="fr-BE" sz="2000" b="1" dirty="0" smtClean="0"/>
              <a:t>Marché « encombré » par des concurrents « bien installés » .</a:t>
            </a:r>
          </a:p>
          <a:p>
            <a:pPr marL="457200" indent="-457200">
              <a:buAutoNum type="alphaLcParenR"/>
            </a:pPr>
            <a:r>
              <a:rPr lang="fr-BE" sz="2000" b="1" dirty="0" smtClean="0"/>
              <a:t>Marché « encombré » par des « génériques » .</a:t>
            </a:r>
          </a:p>
          <a:p>
            <a:pPr marL="457200" indent="-457200">
              <a:buAutoNum type="alphaLcParenR"/>
            </a:pPr>
            <a:r>
              <a:rPr lang="fr-BE" sz="2000" b="1" dirty="0" smtClean="0"/>
              <a:t>Image de marque et préoccupations religieuses : ex pilule RU 486 .</a:t>
            </a:r>
          </a:p>
          <a:p>
            <a:pPr marL="457200" indent="-457200">
              <a:buAutoNum type="alphaLcParenR"/>
            </a:pPr>
            <a:endParaRPr lang="fr-BE" sz="2000" b="1" dirty="0"/>
          </a:p>
          <a:p>
            <a:pPr marL="457200" indent="-457200">
              <a:buAutoNum type="alphaLcParenR"/>
            </a:pPr>
            <a:endParaRPr lang="fr-BE" sz="2000" b="1" dirty="0" smtClean="0"/>
          </a:p>
          <a:p>
            <a:r>
              <a:rPr lang="fr-BE" sz="2000" b="1" dirty="0" smtClean="0">
                <a:solidFill>
                  <a:srgbClr val="3333FF"/>
                </a:solidFill>
              </a:rPr>
              <a:t>De même , un médicament peut sortir d’un marché exactement pour les mêmes raisons </a:t>
            </a:r>
            <a:r>
              <a:rPr lang="fr-BE" sz="2000" b="1" dirty="0" err="1" smtClean="0">
                <a:solidFill>
                  <a:srgbClr val="3333FF"/>
                </a:solidFill>
              </a:rPr>
              <a:t>cad</a:t>
            </a:r>
            <a:r>
              <a:rPr lang="fr-BE" sz="2000" b="1" dirty="0" smtClean="0">
                <a:solidFill>
                  <a:srgbClr val="3333FF"/>
                </a:solidFill>
              </a:rPr>
              <a:t> des raisons n’ayant rien à voir avec des raisons médicales ,mais uniquement des </a:t>
            </a:r>
            <a:r>
              <a:rPr lang="fr-BE" sz="2000" b="1" dirty="0" smtClean="0">
                <a:solidFill>
                  <a:srgbClr val="3333FF"/>
                </a:solidFill>
              </a:rPr>
              <a:t>raisons essentiellement </a:t>
            </a:r>
            <a:r>
              <a:rPr lang="fr-BE" sz="2000" b="1" dirty="0" smtClean="0">
                <a:solidFill>
                  <a:srgbClr val="3333FF"/>
                </a:solidFill>
              </a:rPr>
              <a:t>économiques .</a:t>
            </a:r>
          </a:p>
          <a:p>
            <a:pPr marL="457200" indent="-457200">
              <a:buAutoNum type="alphaLcParenR"/>
            </a:pPr>
            <a:endParaRPr lang="fr-BE" sz="2000" b="1" dirty="0"/>
          </a:p>
        </p:txBody>
      </p:sp>
    </p:spTree>
    <p:extLst>
      <p:ext uri="{BB962C8B-B14F-4D97-AF65-F5344CB8AC3E}">
        <p14:creationId xmlns:p14="http://schemas.microsoft.com/office/powerpoint/2010/main" xmlns="" val="380594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984" cy="920401"/>
          </a:xfrm>
        </p:spPr>
        <p:txBody>
          <a:bodyPr>
            <a:normAutofit fontScale="90000"/>
          </a:bodyPr>
          <a:lstStyle/>
          <a:p>
            <a:r>
              <a:rPr lang="fr-BE" sz="6000" b="1" dirty="0" smtClean="0"/>
              <a:t>C’est « du sérieux »…</a:t>
            </a:r>
            <a:endParaRPr lang="fr-BE" sz="6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3768" y="1196752"/>
            <a:ext cx="3600399" cy="5409599"/>
          </a:xfrm>
          <a:prstGeom prst="rect">
            <a:avLst/>
          </a:prstGeom>
        </p:spPr>
      </p:pic>
    </p:spTree>
    <p:extLst>
      <p:ext uri="{BB962C8B-B14F-4D97-AF65-F5344CB8AC3E}">
        <p14:creationId xmlns:p14="http://schemas.microsoft.com/office/powerpoint/2010/main" xmlns="" val="164924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a:t>
            </a:r>
            <a:br>
              <a:rPr lang="fr-BE" b="1" dirty="0" smtClean="0"/>
            </a:br>
            <a:r>
              <a:rPr lang="fr-BE" b="1" dirty="0" smtClean="0"/>
              <a:t>Sortie du Marché. </a:t>
            </a:r>
            <a:endParaRPr lang="fr-BE" b="1" dirty="0"/>
          </a:p>
        </p:txBody>
      </p:sp>
      <p:sp>
        <p:nvSpPr>
          <p:cNvPr id="3" name="ZoneTexte 2"/>
          <p:cNvSpPr txBox="1"/>
          <p:nvPr/>
        </p:nvSpPr>
        <p:spPr>
          <a:xfrm>
            <a:off x="251520" y="1916832"/>
            <a:ext cx="8568952" cy="4401205"/>
          </a:xfrm>
          <a:prstGeom prst="rect">
            <a:avLst/>
          </a:prstGeom>
          <a:noFill/>
        </p:spPr>
        <p:txBody>
          <a:bodyPr wrap="square" rtlCol="0">
            <a:spAutoFit/>
          </a:bodyPr>
          <a:lstStyle/>
          <a:p>
            <a:r>
              <a:rPr lang="fr-BE" sz="2000" b="1" dirty="0" smtClean="0"/>
              <a:t>Un médicament peut sortir d’un marché exactement pour les mêmes raisons, </a:t>
            </a:r>
            <a:r>
              <a:rPr lang="fr-BE" sz="2000" b="1" dirty="0" err="1" smtClean="0"/>
              <a:t>cad</a:t>
            </a:r>
            <a:r>
              <a:rPr lang="fr-BE" sz="2000" b="1" dirty="0" smtClean="0"/>
              <a:t> des raisons n’ayant rien à voir avec des raisons médicales ,</a:t>
            </a:r>
            <a:br>
              <a:rPr lang="fr-BE" sz="2000" b="1" dirty="0" smtClean="0"/>
            </a:br>
            <a:r>
              <a:rPr lang="fr-BE" sz="2000" b="1" dirty="0" smtClean="0"/>
              <a:t>mais </a:t>
            </a:r>
            <a:r>
              <a:rPr lang="fr-BE" sz="2000" b="1" dirty="0" smtClean="0"/>
              <a:t>essentiellement des </a:t>
            </a:r>
            <a:r>
              <a:rPr lang="fr-BE" sz="2000" b="1" dirty="0" smtClean="0"/>
              <a:t>raisons économiques .</a:t>
            </a:r>
            <a:br>
              <a:rPr lang="fr-BE" sz="2000" b="1" dirty="0" smtClean="0"/>
            </a:br>
            <a:r>
              <a:rPr lang="fr-BE" sz="2000" b="1" dirty="0" smtClean="0"/>
              <a:t/>
            </a:r>
            <a:br>
              <a:rPr lang="fr-BE" sz="2000" b="1" dirty="0" smtClean="0"/>
            </a:br>
            <a:r>
              <a:rPr lang="fr-BE" sz="2000" b="1" dirty="0" smtClean="0"/>
              <a:t>Généralement dans ce cas ,il est de bonne guerre de tirer une dernière flèche sur la concurrence en laissant sous entendre bien des choses sur la molécule que l’on retire du marché (et pour laquelle il y a encore concurrence et produits génériques…) .</a:t>
            </a:r>
            <a:br>
              <a:rPr lang="fr-BE" sz="2000" b="1" dirty="0" smtClean="0"/>
            </a:br>
            <a:r>
              <a:rPr lang="fr-BE" sz="2000" b="1" dirty="0" smtClean="0"/>
              <a:t/>
            </a:r>
            <a:br>
              <a:rPr lang="fr-BE" sz="2000" b="1" dirty="0" smtClean="0"/>
            </a:br>
            <a:r>
              <a:rPr lang="fr-BE" sz="2000" b="1" dirty="0" smtClean="0"/>
              <a:t>Ca fait partie des règles du jeu …</a:t>
            </a:r>
            <a:br>
              <a:rPr lang="fr-BE" sz="2000" b="1" dirty="0" smtClean="0"/>
            </a:br>
            <a:r>
              <a:rPr lang="fr-BE" sz="2000" b="1" dirty="0" smtClean="0"/>
              <a:t/>
            </a:r>
            <a:br>
              <a:rPr lang="fr-BE" sz="2000" b="1" dirty="0" smtClean="0"/>
            </a:br>
            <a:r>
              <a:rPr lang="fr-BE" sz="2000" b="1" dirty="0" smtClean="0"/>
              <a:t>Mais il faut y aller « mollo » dans la critique , sinon ça risque de vous retomber dessus …  </a:t>
            </a:r>
            <a:r>
              <a:rPr lang="fr-BE" sz="2000" b="1" dirty="0" smtClean="0"/>
              <a:t>puisqu’ils sont tous assis sur la même branche …</a:t>
            </a:r>
            <a:endParaRPr lang="fr-BE" sz="2000" b="1" dirty="0" smtClean="0"/>
          </a:p>
          <a:p>
            <a:endParaRPr lang="fr-BE" sz="20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5585472"/>
            <a:ext cx="1026232" cy="1272528"/>
          </a:xfrm>
          <a:prstGeom prst="rect">
            <a:avLst/>
          </a:prstGeom>
        </p:spPr>
      </p:pic>
    </p:spTree>
    <p:extLst>
      <p:ext uri="{BB962C8B-B14F-4D97-AF65-F5344CB8AC3E}">
        <p14:creationId xmlns:p14="http://schemas.microsoft.com/office/powerpoint/2010/main" xmlns="" val="146932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a:t>
            </a:r>
            <a:br>
              <a:rPr lang="fr-BE" b="1" dirty="0" smtClean="0"/>
            </a:br>
            <a:r>
              <a:rPr lang="fr-BE" b="1" dirty="0" smtClean="0"/>
              <a:t>Sortie du Marché. </a:t>
            </a:r>
            <a:endParaRPr lang="fr-BE" b="1" dirty="0"/>
          </a:p>
        </p:txBody>
      </p:sp>
      <p:sp>
        <p:nvSpPr>
          <p:cNvPr id="3" name="ZoneTexte 2"/>
          <p:cNvSpPr txBox="1"/>
          <p:nvPr/>
        </p:nvSpPr>
        <p:spPr>
          <a:xfrm>
            <a:off x="251520" y="1844824"/>
            <a:ext cx="8568952" cy="1138773"/>
          </a:xfrm>
          <a:prstGeom prst="rect">
            <a:avLst/>
          </a:prstGeom>
          <a:noFill/>
        </p:spPr>
        <p:txBody>
          <a:bodyPr wrap="square" rtlCol="0">
            <a:spAutoFit/>
          </a:bodyPr>
          <a:lstStyle/>
          <a:p>
            <a:pPr algn="ctr"/>
            <a:r>
              <a:rPr lang="fr-BE" sz="2400" b="1" dirty="0" smtClean="0"/>
              <a:t>C’est ce qu’on appelle : </a:t>
            </a:r>
            <a:br>
              <a:rPr lang="fr-BE" sz="2400" b="1" dirty="0" smtClean="0"/>
            </a:br>
            <a:r>
              <a:rPr lang="fr-BE" sz="2400" b="1" dirty="0" smtClean="0"/>
              <a:t>In Cauda Venenum ….</a:t>
            </a:r>
          </a:p>
          <a:p>
            <a:pPr marL="457200" indent="-457200">
              <a:buAutoNum type="alphaLcParenR"/>
            </a:pPr>
            <a:endParaRPr lang="fr-BE" sz="20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2823495"/>
            <a:ext cx="4392488" cy="3759826"/>
          </a:xfrm>
          <a:prstGeom prst="rect">
            <a:avLst/>
          </a:prstGeom>
        </p:spPr>
      </p:pic>
    </p:spTree>
    <p:extLst>
      <p:ext uri="{BB962C8B-B14F-4D97-AF65-F5344CB8AC3E}">
        <p14:creationId xmlns:p14="http://schemas.microsoft.com/office/powerpoint/2010/main" xmlns="" val="323045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sz="3600" b="1" dirty="0" smtClean="0"/>
              <a:t>Comment être leader et le rester ?</a:t>
            </a:r>
            <a:endParaRPr lang="fr-BE" sz="3600" b="1" dirty="0"/>
          </a:p>
        </p:txBody>
      </p:sp>
      <p:sp>
        <p:nvSpPr>
          <p:cNvPr id="4" name="ZoneTexte 3"/>
          <p:cNvSpPr txBox="1"/>
          <p:nvPr/>
        </p:nvSpPr>
        <p:spPr>
          <a:xfrm>
            <a:off x="0" y="1772816"/>
            <a:ext cx="9144000" cy="2862322"/>
          </a:xfrm>
          <a:prstGeom prst="rect">
            <a:avLst/>
          </a:prstGeom>
          <a:noFill/>
        </p:spPr>
        <p:txBody>
          <a:bodyPr wrap="square" rtlCol="0">
            <a:spAutoFit/>
          </a:bodyPr>
          <a:lstStyle/>
          <a:p>
            <a:r>
              <a:rPr lang="fr-BE" b="1" dirty="0" smtClean="0"/>
              <a:t>Les créneaux les plus rentables sont les créneaux innovants:</a:t>
            </a:r>
            <a:br>
              <a:rPr lang="fr-BE" b="1" dirty="0" smtClean="0"/>
            </a:br>
            <a:endParaRPr lang="fr-BE" b="1" dirty="0" smtClean="0"/>
          </a:p>
          <a:p>
            <a:pPr marL="342900" indent="-342900">
              <a:buAutoNum type="alphaLcParenR"/>
            </a:pPr>
            <a:r>
              <a:rPr lang="fr-BE" b="1" dirty="0" smtClean="0"/>
              <a:t>Il n’y a pas de concurrent .</a:t>
            </a:r>
          </a:p>
          <a:p>
            <a:pPr marL="342900" indent="-342900">
              <a:buAutoNum type="alphaLcParenR"/>
            </a:pPr>
            <a:r>
              <a:rPr lang="fr-BE" b="1" dirty="0" smtClean="0"/>
              <a:t>Il n’y a pas de comparaison possible .</a:t>
            </a:r>
          </a:p>
          <a:p>
            <a:pPr marL="342900" indent="-342900">
              <a:buAutoNum type="alphaLcParenR"/>
            </a:pPr>
            <a:r>
              <a:rPr lang="fr-BE" b="1" dirty="0" smtClean="0"/>
              <a:t>Il y </a:t>
            </a:r>
            <a:r>
              <a:rPr lang="fr-BE" b="1" dirty="0" smtClean="0"/>
              <a:t>a dans la population  </a:t>
            </a:r>
            <a:r>
              <a:rPr lang="fr-BE" b="1" dirty="0" smtClean="0"/>
              <a:t>un fol espoir généralisé et commercialement très « porteur » .</a:t>
            </a:r>
          </a:p>
          <a:p>
            <a:pPr marL="342900" indent="-342900">
              <a:buAutoNum type="alphaLcParenR"/>
            </a:pPr>
            <a:r>
              <a:rPr lang="fr-BE" b="1" dirty="0" smtClean="0"/>
              <a:t>Les médecins « ont pour longtemps dans la plume » ce nouveau médicament « miracle » .</a:t>
            </a:r>
            <a:endParaRPr lang="fr-BE" b="1" dirty="0"/>
          </a:p>
          <a:p>
            <a:pPr marL="342900" indent="-342900">
              <a:buAutoNum type="alphaLcParenR"/>
            </a:pPr>
            <a:endParaRPr lang="fr-BE" b="1" dirty="0"/>
          </a:p>
          <a:p>
            <a:r>
              <a:rPr lang="fr-BE" b="1" dirty="0" smtClean="0"/>
              <a:t>Une chose est donc certaine : être le premier arrivé sur un marché est un avantage décisif en terme commercial ,ce qui permet de comprendre que certains médicaments sont mis sur le marché de façon un peu … « prématurée </a:t>
            </a:r>
            <a:r>
              <a:rPr lang="fr-BE" b="1" dirty="0" smtClean="0"/>
              <a:t>»  </a:t>
            </a:r>
            <a:r>
              <a:rPr lang="fr-BE" b="1" dirty="0" smtClean="0"/>
              <a:t>quelque fois …. </a:t>
            </a:r>
            <a:endParaRPr lang="fr-BE" b="1" dirty="0"/>
          </a:p>
        </p:txBody>
      </p:sp>
    </p:spTree>
    <p:extLst>
      <p:ext uri="{BB962C8B-B14F-4D97-AF65-F5344CB8AC3E}">
        <p14:creationId xmlns:p14="http://schemas.microsoft.com/office/powerpoint/2010/main" xmlns="" val="36230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sz="3600" b="1" dirty="0" smtClean="0"/>
              <a:t>Etre le premier !</a:t>
            </a:r>
            <a:endParaRPr lang="fr-BE" sz="3600" b="1" dirty="0"/>
          </a:p>
        </p:txBody>
      </p:sp>
      <p:sp>
        <p:nvSpPr>
          <p:cNvPr id="5" name="ZoneTexte 4"/>
          <p:cNvSpPr txBox="1"/>
          <p:nvPr/>
        </p:nvSpPr>
        <p:spPr>
          <a:xfrm>
            <a:off x="827584" y="4817951"/>
            <a:ext cx="7848872" cy="1200329"/>
          </a:xfrm>
          <a:prstGeom prst="rect">
            <a:avLst/>
          </a:prstGeom>
          <a:noFill/>
        </p:spPr>
        <p:txBody>
          <a:bodyPr wrap="square" rtlCol="0">
            <a:spAutoFit/>
          </a:bodyPr>
          <a:lstStyle/>
          <a:p>
            <a:pPr algn="ctr"/>
            <a:r>
              <a:rPr lang="fr-BE" sz="2400" b="1" dirty="0" smtClean="0"/>
              <a:t>En résumé :</a:t>
            </a:r>
          </a:p>
          <a:p>
            <a:pPr algn="ctr"/>
            <a:endParaRPr lang="fr-BE" sz="2400" b="1" dirty="0"/>
          </a:p>
          <a:p>
            <a:pPr algn="ctr"/>
            <a:r>
              <a:rPr lang="fr-BE" sz="2400" b="1" dirty="0" smtClean="0"/>
              <a:t>Le premier arrivé rafle « tout » !</a:t>
            </a:r>
            <a:endParaRPr lang="fr-BE" sz="24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2579" y="1556792"/>
            <a:ext cx="4236612" cy="3177459"/>
          </a:xfrm>
          <a:prstGeom prst="rect">
            <a:avLst/>
          </a:prstGeom>
        </p:spPr>
      </p:pic>
    </p:spTree>
    <p:extLst>
      <p:ext uri="{BB962C8B-B14F-4D97-AF65-F5344CB8AC3E}">
        <p14:creationId xmlns:p14="http://schemas.microsoft.com/office/powerpoint/2010/main" xmlns="" val="101781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sz="3600" b="1" dirty="0" smtClean="0"/>
              <a:t>Comment être leader et le rester ?</a:t>
            </a:r>
            <a:endParaRPr lang="fr-BE" sz="3600" b="1" dirty="0"/>
          </a:p>
        </p:txBody>
      </p:sp>
      <p:sp>
        <p:nvSpPr>
          <p:cNvPr id="4" name="ZoneTexte 3"/>
          <p:cNvSpPr txBox="1"/>
          <p:nvPr/>
        </p:nvSpPr>
        <p:spPr>
          <a:xfrm>
            <a:off x="395536" y="1772816"/>
            <a:ext cx="8640960" cy="3693319"/>
          </a:xfrm>
          <a:prstGeom prst="rect">
            <a:avLst/>
          </a:prstGeom>
          <a:noFill/>
        </p:spPr>
        <p:txBody>
          <a:bodyPr wrap="square" rtlCol="0">
            <a:spAutoFit/>
          </a:bodyPr>
          <a:lstStyle/>
          <a:p>
            <a:r>
              <a:rPr lang="fr-BE" b="1" dirty="0" smtClean="0"/>
              <a:t>Pour rester « leader » il n’y a pas 36 moyens … </a:t>
            </a:r>
          </a:p>
          <a:p>
            <a:endParaRPr lang="fr-BE" b="1" dirty="0"/>
          </a:p>
          <a:p>
            <a:r>
              <a:rPr lang="fr-BE" b="1" dirty="0" smtClean="0">
                <a:solidFill>
                  <a:srgbClr val="FF0000"/>
                </a:solidFill>
              </a:rPr>
              <a:t>Il faut pour commencer bloquer voire gêner l’arrivée de la concurrence </a:t>
            </a:r>
            <a:r>
              <a:rPr lang="fr-BE" b="1" dirty="0" smtClean="0">
                <a:solidFill>
                  <a:srgbClr val="FF0000"/>
                </a:solidFill>
              </a:rPr>
              <a:t/>
            </a:r>
            <a:br>
              <a:rPr lang="fr-BE" b="1" dirty="0" smtClean="0">
                <a:solidFill>
                  <a:srgbClr val="FF0000"/>
                </a:solidFill>
              </a:rPr>
            </a:br>
            <a:r>
              <a:rPr lang="fr-BE" b="1" dirty="0" smtClean="0"/>
              <a:t>et </a:t>
            </a:r>
            <a:r>
              <a:rPr lang="fr-BE" b="1" dirty="0" smtClean="0"/>
              <a:t>pour cela les moyens sont essentiellement :</a:t>
            </a:r>
            <a:br>
              <a:rPr lang="fr-BE" b="1" dirty="0" smtClean="0"/>
            </a:br>
            <a:r>
              <a:rPr lang="fr-BE" b="1" dirty="0" smtClean="0"/>
              <a:t/>
            </a:r>
            <a:br>
              <a:rPr lang="fr-BE" b="1" dirty="0" smtClean="0"/>
            </a:br>
            <a:r>
              <a:rPr lang="fr-BE" b="1" dirty="0" smtClean="0"/>
              <a:t>	</a:t>
            </a:r>
            <a:r>
              <a:rPr lang="fr-BE" b="1" dirty="0" smtClean="0"/>
              <a:t>Politiques  </a:t>
            </a:r>
            <a:r>
              <a:rPr lang="fr-BE" b="1" dirty="0" smtClean="0"/>
              <a:t>(je ne m’attarderai pas sur le sujet…) .</a:t>
            </a:r>
          </a:p>
          <a:p>
            <a:r>
              <a:rPr lang="fr-BE" b="1" dirty="0"/>
              <a:t>	</a:t>
            </a:r>
            <a:r>
              <a:rPr lang="fr-BE" b="1" dirty="0" smtClean="0"/>
              <a:t>Juridiques </a:t>
            </a:r>
            <a:r>
              <a:rPr lang="fr-BE" b="1" dirty="0" smtClean="0"/>
              <a:t>(via les brevets principalement…) .…</a:t>
            </a:r>
          </a:p>
          <a:p>
            <a:endParaRPr lang="fr-BE" b="1" dirty="0"/>
          </a:p>
          <a:p>
            <a:endParaRPr lang="fr-BE" b="1" dirty="0" smtClean="0"/>
          </a:p>
          <a:p>
            <a:r>
              <a:rPr lang="fr-BE" b="1" dirty="0" smtClean="0">
                <a:solidFill>
                  <a:srgbClr val="FF0000"/>
                </a:solidFill>
              </a:rPr>
              <a:t>Il faut ensuite rendre le marché le moins attractif possible pour la concurrence :</a:t>
            </a:r>
            <a:br>
              <a:rPr lang="fr-BE" b="1" dirty="0" smtClean="0">
                <a:solidFill>
                  <a:srgbClr val="FF0000"/>
                </a:solidFill>
              </a:rPr>
            </a:br>
            <a:r>
              <a:rPr lang="fr-BE" b="1" dirty="0" smtClean="0"/>
              <a:t/>
            </a:r>
            <a:br>
              <a:rPr lang="fr-BE" b="1" dirty="0" smtClean="0"/>
            </a:br>
            <a:r>
              <a:rPr lang="fr-BE" b="1" dirty="0" smtClean="0"/>
              <a:t>	Baisse des prix .</a:t>
            </a:r>
            <a:br>
              <a:rPr lang="fr-BE" b="1" dirty="0" smtClean="0"/>
            </a:br>
            <a:r>
              <a:rPr lang="fr-BE" b="1" dirty="0" smtClean="0"/>
              <a:t>	Introduction de son propre générique …</a:t>
            </a:r>
            <a:endParaRPr lang="fr-BE" b="1" dirty="0"/>
          </a:p>
        </p:txBody>
      </p:sp>
    </p:spTree>
    <p:extLst>
      <p:ext uri="{BB962C8B-B14F-4D97-AF65-F5344CB8AC3E}">
        <p14:creationId xmlns:p14="http://schemas.microsoft.com/office/powerpoint/2010/main" xmlns="" val="147326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sz="3600" b="1" dirty="0" smtClean="0"/>
              <a:t>Ce qu’il ne faut JAMAIS faire entre firmes </a:t>
            </a:r>
            <a:r>
              <a:rPr lang="fr-BE" sz="3600" b="1" dirty="0" smtClean="0"/>
              <a:t>!</a:t>
            </a:r>
            <a:br>
              <a:rPr lang="fr-BE" sz="3600" b="1" dirty="0" smtClean="0"/>
            </a:br>
            <a:r>
              <a:rPr lang="fr-BE" sz="3600" b="1" dirty="0" smtClean="0"/>
              <a:t>Et d’ailleurs elles ne le font « jamais » ….</a:t>
            </a:r>
            <a:endParaRPr lang="fr-BE" sz="3600" b="1" dirty="0"/>
          </a:p>
        </p:txBody>
      </p:sp>
      <p:sp>
        <p:nvSpPr>
          <p:cNvPr id="4" name="ZoneTexte 3"/>
          <p:cNvSpPr txBox="1"/>
          <p:nvPr/>
        </p:nvSpPr>
        <p:spPr>
          <a:xfrm>
            <a:off x="251520" y="4437112"/>
            <a:ext cx="8640960" cy="1200329"/>
          </a:xfrm>
          <a:prstGeom prst="rect">
            <a:avLst/>
          </a:prstGeom>
          <a:noFill/>
        </p:spPr>
        <p:txBody>
          <a:bodyPr wrap="square" rtlCol="0">
            <a:spAutoFit/>
          </a:bodyPr>
          <a:lstStyle/>
          <a:p>
            <a:pPr algn="ctr"/>
            <a:r>
              <a:rPr lang="fr-BE" sz="2400" b="1" dirty="0" smtClean="0"/>
              <a:t>Tous les coups sont bons, </a:t>
            </a:r>
            <a:br>
              <a:rPr lang="fr-BE" sz="2400" b="1" dirty="0" smtClean="0"/>
            </a:br>
            <a:r>
              <a:rPr lang="fr-BE" sz="2400" b="1" dirty="0" smtClean="0"/>
              <a:t>Mais il faut rester « raisonnable »… </a:t>
            </a:r>
            <a:br>
              <a:rPr lang="fr-BE" sz="2400" b="1" dirty="0" smtClean="0"/>
            </a:br>
            <a:r>
              <a:rPr lang="fr-BE" sz="2400" b="1" dirty="0" smtClean="0"/>
              <a:t>Sinon on tombe tous les deux !</a:t>
            </a:r>
            <a:endParaRPr lang="fr-BE" sz="24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33675" y="1772816"/>
            <a:ext cx="3676650" cy="2352675"/>
          </a:xfrm>
          <a:prstGeom prst="rect">
            <a:avLst/>
          </a:prstGeom>
        </p:spPr>
      </p:pic>
    </p:spTree>
    <p:extLst>
      <p:ext uri="{BB962C8B-B14F-4D97-AF65-F5344CB8AC3E}">
        <p14:creationId xmlns:p14="http://schemas.microsoft.com/office/powerpoint/2010/main" xmlns="" val="338077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b="1" dirty="0" smtClean="0"/>
              <a:t>Ce qu’il faut faire entre firmes !</a:t>
            </a:r>
            <a:endParaRPr lang="fr-BE" sz="3600" b="1" dirty="0"/>
          </a:p>
        </p:txBody>
      </p:sp>
      <p:sp>
        <p:nvSpPr>
          <p:cNvPr id="4" name="ZoneTexte 3"/>
          <p:cNvSpPr txBox="1"/>
          <p:nvPr/>
        </p:nvSpPr>
        <p:spPr>
          <a:xfrm>
            <a:off x="251520" y="4869160"/>
            <a:ext cx="8640960" cy="830997"/>
          </a:xfrm>
          <a:prstGeom prst="rect">
            <a:avLst/>
          </a:prstGeom>
          <a:noFill/>
        </p:spPr>
        <p:txBody>
          <a:bodyPr wrap="square" rtlCol="0">
            <a:spAutoFit/>
          </a:bodyPr>
          <a:lstStyle/>
          <a:p>
            <a:pPr algn="ctr"/>
            <a:r>
              <a:rPr lang="fr-BE" sz="2400" b="1" dirty="0" smtClean="0"/>
              <a:t>Il y a bien moyen de s’arranger …!</a:t>
            </a:r>
            <a:endParaRPr lang="fr-BE" sz="2400" b="1" dirty="0"/>
          </a:p>
          <a:p>
            <a:pPr algn="ctr"/>
            <a:r>
              <a:rPr lang="fr-BE" sz="2400" b="1" dirty="0" smtClean="0"/>
              <a:t>Tout le monde doit vivre …</a:t>
            </a:r>
            <a:endParaRPr lang="fr-BE" sz="24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3428" y="2086143"/>
            <a:ext cx="4057143" cy="2685714"/>
          </a:xfrm>
          <a:prstGeom prst="rect">
            <a:avLst/>
          </a:prstGeom>
        </p:spPr>
      </p:pic>
    </p:spTree>
    <p:extLst>
      <p:ext uri="{BB962C8B-B14F-4D97-AF65-F5344CB8AC3E}">
        <p14:creationId xmlns:p14="http://schemas.microsoft.com/office/powerpoint/2010/main" xmlns="" val="389622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869160"/>
            <a:ext cx="8640960" cy="830997"/>
          </a:xfrm>
          <a:prstGeom prst="rect">
            <a:avLst/>
          </a:prstGeom>
          <a:noFill/>
        </p:spPr>
        <p:txBody>
          <a:bodyPr wrap="square" rtlCol="0">
            <a:spAutoFit/>
          </a:bodyPr>
          <a:lstStyle/>
          <a:p>
            <a:pPr algn="ctr"/>
            <a:r>
              <a:rPr lang="fr-BE" sz="2400" b="1" dirty="0" smtClean="0"/>
              <a:t>Dans une société où la surconsommation domine,</a:t>
            </a:r>
          </a:p>
          <a:p>
            <a:pPr algn="ctr"/>
            <a:r>
              <a:rPr lang="fr-BE" sz="2400" b="1" dirty="0" smtClean="0"/>
              <a:t>Pourquoi les firmes se gêneraient-elles ?</a:t>
            </a:r>
            <a:endParaRPr lang="fr-BE" sz="24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1022582"/>
            <a:ext cx="4924407" cy="3702561"/>
          </a:xfrm>
          <a:prstGeom prst="rect">
            <a:avLst/>
          </a:prstGeom>
        </p:spPr>
      </p:pic>
    </p:spTree>
    <p:extLst>
      <p:ext uri="{BB962C8B-B14F-4D97-AF65-F5344CB8AC3E}">
        <p14:creationId xmlns:p14="http://schemas.microsoft.com/office/powerpoint/2010/main" xmlns="" val="63077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b="1" dirty="0" smtClean="0"/>
              <a:t>Les firmes  entre elles  !</a:t>
            </a:r>
            <a:endParaRPr lang="fr-BE" sz="36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4257" y="1988840"/>
            <a:ext cx="6846521" cy="3565897"/>
          </a:xfrm>
          <a:prstGeom prst="rect">
            <a:avLst/>
          </a:prstGeom>
        </p:spPr>
      </p:pic>
    </p:spTree>
    <p:extLst>
      <p:ext uri="{BB962C8B-B14F-4D97-AF65-F5344CB8AC3E}">
        <p14:creationId xmlns:p14="http://schemas.microsoft.com/office/powerpoint/2010/main" xmlns="" val="3985608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BE" b="1" dirty="0" smtClean="0"/>
              <a:t>Coût du médicament. </a:t>
            </a:r>
            <a:br>
              <a:rPr lang="fr-BE" b="1" dirty="0" smtClean="0"/>
            </a:br>
            <a:r>
              <a:rPr lang="fr-BE" b="1" dirty="0" smtClean="0"/>
              <a:t>Les firmes  et l’opinion et publique  !</a:t>
            </a:r>
            <a:endParaRPr lang="fr-BE" sz="36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5581" y="1484784"/>
            <a:ext cx="3672407" cy="5077061"/>
          </a:xfrm>
          <a:prstGeom prst="rect">
            <a:avLst/>
          </a:prstGeom>
        </p:spPr>
      </p:pic>
    </p:spTree>
    <p:extLst>
      <p:ext uri="{BB962C8B-B14F-4D97-AF65-F5344CB8AC3E}">
        <p14:creationId xmlns:p14="http://schemas.microsoft.com/office/powerpoint/2010/main" xmlns="" val="376392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984" cy="5674642"/>
          </a:xfrm>
        </p:spPr>
        <p:txBody>
          <a:bodyPr>
            <a:normAutofit/>
          </a:bodyPr>
          <a:lstStyle/>
          <a:p>
            <a:r>
              <a:rPr lang="fr-BE" sz="2000" b="1" dirty="0" smtClean="0"/>
              <a:t/>
            </a:r>
            <a:br>
              <a:rPr lang="fr-BE" sz="2000" b="1" dirty="0" smtClean="0"/>
            </a:br>
            <a:r>
              <a:rPr lang="fr-BE" sz="2000" b="1" dirty="0" smtClean="0"/>
              <a:t/>
            </a:r>
            <a:br>
              <a:rPr lang="fr-BE" sz="2000" b="1" dirty="0" smtClean="0"/>
            </a:br>
            <a:r>
              <a:rPr lang="fr-BE" sz="2000" b="1" dirty="0" smtClean="0"/>
              <a:t>Il est bien clair que ce que je dis ici est MON avis ,</a:t>
            </a:r>
            <a:br>
              <a:rPr lang="fr-BE" sz="2000" b="1" dirty="0" smtClean="0"/>
            </a:br>
            <a:r>
              <a:rPr lang="fr-BE" sz="2000" b="1" dirty="0" smtClean="0"/>
              <a:t>MON avis n’est pas nécessairement celui de mon employeur,</a:t>
            </a:r>
            <a:br>
              <a:rPr lang="fr-BE" sz="2000" b="1" dirty="0" smtClean="0"/>
            </a:br>
            <a:r>
              <a:rPr lang="fr-BE" sz="2000" b="1" dirty="0" smtClean="0"/>
              <a:t>MON avis n’est pas nécessairement  celui exprimé par le corps médical !</a:t>
            </a:r>
            <a:br>
              <a:rPr lang="fr-BE" sz="2000" b="1" dirty="0" smtClean="0"/>
            </a:br>
            <a:r>
              <a:rPr lang="fr-BE" sz="2000" b="1" dirty="0" smtClean="0"/>
              <a:t/>
            </a:r>
            <a:br>
              <a:rPr lang="fr-BE" sz="2000" b="1" dirty="0" smtClean="0"/>
            </a:br>
            <a:r>
              <a:rPr lang="fr-BE" sz="2000" b="1" dirty="0"/>
              <a:t/>
            </a:r>
            <a:br>
              <a:rPr lang="fr-BE" sz="2000" b="1" dirty="0"/>
            </a:br>
            <a:r>
              <a:rPr lang="fr-BE" sz="2000" b="1" dirty="0" smtClean="0"/>
              <a:t>Je tiens à le préciser dès maintenant , pour éviter tout malentendu …</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260648"/>
            <a:ext cx="1683993" cy="2012577"/>
          </a:xfrm>
          <a:prstGeom prst="rect">
            <a:avLst/>
          </a:prstGeom>
        </p:spPr>
      </p:pic>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0652" y="4437112"/>
            <a:ext cx="1683993" cy="2012577"/>
          </a:xfrm>
          <a:prstGeom prst="rect">
            <a:avLst/>
          </a:prstGeom>
        </p:spPr>
      </p:pic>
    </p:spTree>
    <p:extLst>
      <p:ext uri="{BB962C8B-B14F-4D97-AF65-F5344CB8AC3E}">
        <p14:creationId xmlns:p14="http://schemas.microsoft.com/office/powerpoint/2010/main" xmlns="" val="420594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b="1" dirty="0" smtClean="0"/>
              <a:t>Coût de fabrication du médicament .</a:t>
            </a:r>
            <a:endParaRPr lang="fr-BE" sz="3600" b="1" dirty="0"/>
          </a:p>
        </p:txBody>
      </p:sp>
      <p:sp>
        <p:nvSpPr>
          <p:cNvPr id="4" name="ZoneTexte 3"/>
          <p:cNvSpPr txBox="1"/>
          <p:nvPr/>
        </p:nvSpPr>
        <p:spPr>
          <a:xfrm>
            <a:off x="323528" y="2132856"/>
            <a:ext cx="8640960" cy="3416320"/>
          </a:xfrm>
          <a:prstGeom prst="rect">
            <a:avLst/>
          </a:prstGeom>
          <a:noFill/>
        </p:spPr>
        <p:txBody>
          <a:bodyPr wrap="square" rtlCol="0">
            <a:spAutoFit/>
          </a:bodyPr>
          <a:lstStyle/>
          <a:p>
            <a:r>
              <a:rPr lang="fr-BE" sz="2400" b="1" dirty="0" smtClean="0"/>
              <a:t>La plupart du temps le coût de fabrication du médicament est virtuellement « nul »  dans le prix final .</a:t>
            </a:r>
            <a:br>
              <a:rPr lang="fr-BE" sz="2400" b="1" dirty="0" smtClean="0"/>
            </a:br>
            <a:r>
              <a:rPr lang="fr-BE" sz="2400" b="1" dirty="0" smtClean="0"/>
              <a:t>Un comprimé à 500 </a:t>
            </a:r>
            <a:r>
              <a:rPr lang="fr-BE" sz="2400" b="1" dirty="0" err="1" smtClean="0"/>
              <a:t>mgr</a:t>
            </a:r>
            <a:r>
              <a:rPr lang="fr-BE" sz="2400" b="1" dirty="0" smtClean="0"/>
              <a:t> n’est pas bien plus cher qu’un comprimé à 100 </a:t>
            </a:r>
            <a:r>
              <a:rPr lang="fr-BE" sz="2400" b="1" dirty="0" err="1" smtClean="0"/>
              <a:t>mgr</a:t>
            </a:r>
            <a:r>
              <a:rPr lang="fr-BE" sz="2400" b="1" dirty="0" smtClean="0"/>
              <a:t> .</a:t>
            </a:r>
            <a:br>
              <a:rPr lang="fr-BE" sz="2400" b="1" dirty="0" smtClean="0"/>
            </a:br>
            <a:endParaRPr lang="fr-BE" sz="2400" b="1" dirty="0" smtClean="0"/>
          </a:p>
          <a:p>
            <a:endParaRPr lang="fr-BE" sz="2400" b="1" dirty="0"/>
          </a:p>
          <a:p>
            <a:r>
              <a:rPr lang="fr-BE" sz="2400" b="1" dirty="0" smtClean="0"/>
              <a:t>Ce qui coûte c’est essentiellement la mise en conditionnement  de vente : la mise en comprimés , gélules ou boites .</a:t>
            </a:r>
            <a:br>
              <a:rPr lang="fr-BE" sz="2400" b="1" dirty="0" smtClean="0"/>
            </a:br>
            <a:r>
              <a:rPr lang="fr-BE" sz="2400" b="1" dirty="0" smtClean="0"/>
              <a:t>Le produit en lui-même ne coûte virtuellement rien .</a:t>
            </a:r>
            <a:endParaRPr lang="fr-BE" sz="2400" b="1" dirty="0"/>
          </a:p>
        </p:txBody>
      </p:sp>
    </p:spTree>
    <p:extLst>
      <p:ext uri="{BB962C8B-B14F-4D97-AF65-F5344CB8AC3E}">
        <p14:creationId xmlns:p14="http://schemas.microsoft.com/office/powerpoint/2010/main" xmlns="" val="2703726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b="1" dirty="0" smtClean="0"/>
              <a:t>Indice « </a:t>
            </a:r>
            <a:r>
              <a:rPr lang="fr-BE" b="1" dirty="0" err="1" smtClean="0"/>
              <a:t>Big</a:t>
            </a:r>
            <a:r>
              <a:rPr lang="fr-BE" b="1" dirty="0" smtClean="0"/>
              <a:t> Mac » </a:t>
            </a:r>
            <a:endParaRPr lang="fr-BE" b="1" dirty="0"/>
          </a:p>
        </p:txBody>
      </p:sp>
      <p:sp>
        <p:nvSpPr>
          <p:cNvPr id="4" name="ZoneTexte 3"/>
          <p:cNvSpPr txBox="1"/>
          <p:nvPr/>
        </p:nvSpPr>
        <p:spPr>
          <a:xfrm>
            <a:off x="395536" y="1772816"/>
            <a:ext cx="8496944" cy="1015663"/>
          </a:xfrm>
          <a:prstGeom prst="rect">
            <a:avLst/>
          </a:prstGeom>
          <a:noFill/>
        </p:spPr>
        <p:txBody>
          <a:bodyPr wrap="square" rtlCol="0">
            <a:spAutoFit/>
          </a:bodyPr>
          <a:lstStyle/>
          <a:p>
            <a:r>
              <a:rPr lang="fr-BE" b="1" dirty="0" smtClean="0"/>
              <a:t>Le prix maximum qu’un médicament peut avoir correspond exactement à </a:t>
            </a:r>
            <a:r>
              <a:rPr lang="fr-BE" b="1" dirty="0" smtClean="0"/>
              <a:t/>
            </a:r>
            <a:br>
              <a:rPr lang="fr-BE" b="1" dirty="0" smtClean="0"/>
            </a:br>
            <a:r>
              <a:rPr lang="fr-BE" sz="2000" b="1" dirty="0" smtClean="0">
                <a:solidFill>
                  <a:srgbClr val="FF0000"/>
                </a:solidFill>
              </a:rPr>
              <a:t>l’indice </a:t>
            </a:r>
            <a:r>
              <a:rPr lang="fr-BE" sz="2000" b="1" dirty="0" smtClean="0">
                <a:solidFill>
                  <a:srgbClr val="FF0000"/>
                </a:solidFill>
              </a:rPr>
              <a:t>« </a:t>
            </a:r>
            <a:r>
              <a:rPr lang="fr-BE" sz="2000" b="1" dirty="0" err="1" smtClean="0">
                <a:solidFill>
                  <a:srgbClr val="FF0000"/>
                </a:solidFill>
              </a:rPr>
              <a:t>Big</a:t>
            </a:r>
            <a:r>
              <a:rPr lang="fr-BE" sz="2000" b="1" dirty="0" smtClean="0">
                <a:solidFill>
                  <a:srgbClr val="FF0000"/>
                </a:solidFill>
              </a:rPr>
              <a:t> Mac » : le prix maximum que le pays et le malade peut payer,</a:t>
            </a:r>
            <a:br>
              <a:rPr lang="fr-BE" sz="2000" b="1" dirty="0" smtClean="0">
                <a:solidFill>
                  <a:srgbClr val="FF0000"/>
                </a:solidFill>
              </a:rPr>
            </a:br>
            <a:r>
              <a:rPr lang="fr-BE" sz="2000" b="1" dirty="0" smtClean="0">
                <a:solidFill>
                  <a:srgbClr val="FF0000"/>
                </a:solidFill>
              </a:rPr>
              <a:t>                                       </a:t>
            </a:r>
            <a:r>
              <a:rPr lang="fr-BE" sz="2000" b="1" dirty="0" smtClean="0">
                <a:solidFill>
                  <a:srgbClr val="FF0000"/>
                </a:solidFill>
              </a:rPr>
              <a:t>tout en garantissant la pérennité du système !</a:t>
            </a:r>
            <a:endParaRPr lang="fr-BE"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3429000"/>
            <a:ext cx="4306168" cy="2906663"/>
          </a:xfrm>
          <a:prstGeom prst="rect">
            <a:avLst/>
          </a:prstGeom>
        </p:spPr>
      </p:pic>
    </p:spTree>
    <p:extLst>
      <p:ext uri="{BB962C8B-B14F-4D97-AF65-F5344CB8AC3E}">
        <p14:creationId xmlns:p14="http://schemas.microsoft.com/office/powerpoint/2010/main" xmlns="" val="139802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b="1" dirty="0" smtClean="0"/>
              <a:t>Indice « </a:t>
            </a:r>
            <a:r>
              <a:rPr lang="fr-BE" b="1" dirty="0" err="1" smtClean="0"/>
              <a:t>Big</a:t>
            </a:r>
            <a:r>
              <a:rPr lang="fr-BE" b="1" dirty="0" smtClean="0"/>
              <a:t> Mac » </a:t>
            </a:r>
            <a:endParaRPr lang="fr-BE" b="1" dirty="0"/>
          </a:p>
        </p:txBody>
      </p:sp>
      <p:sp>
        <p:nvSpPr>
          <p:cNvPr id="4" name="ZoneTexte 3"/>
          <p:cNvSpPr txBox="1"/>
          <p:nvPr/>
        </p:nvSpPr>
        <p:spPr>
          <a:xfrm>
            <a:off x="899592" y="1772816"/>
            <a:ext cx="7776864" cy="1754326"/>
          </a:xfrm>
          <a:prstGeom prst="rect">
            <a:avLst/>
          </a:prstGeom>
          <a:noFill/>
        </p:spPr>
        <p:txBody>
          <a:bodyPr wrap="square" rtlCol="0">
            <a:spAutoFit/>
          </a:bodyPr>
          <a:lstStyle/>
          <a:p>
            <a:r>
              <a:rPr lang="fr-BE" b="1" dirty="0" smtClean="0"/>
              <a:t>Attention , l’indice « </a:t>
            </a:r>
            <a:r>
              <a:rPr lang="fr-BE" b="1" dirty="0" err="1" smtClean="0"/>
              <a:t>Big</a:t>
            </a:r>
            <a:r>
              <a:rPr lang="fr-BE" b="1" dirty="0" smtClean="0"/>
              <a:t> Mac »,ce n’est pas le prix que la « moyenne » ou « toute » la population peut payer , c’ est le prix que seuls les clients « rentables » savent payer ….  C’est assez différent </a:t>
            </a:r>
            <a:r>
              <a:rPr lang="fr-BE" b="1" dirty="0" smtClean="0"/>
              <a:t>….</a:t>
            </a:r>
            <a:br>
              <a:rPr lang="fr-BE" b="1" dirty="0" smtClean="0"/>
            </a:br>
            <a:r>
              <a:rPr lang="fr-BE" b="1" dirty="0" smtClean="0"/>
              <a:t/>
            </a:r>
            <a:br>
              <a:rPr lang="fr-BE" b="1" dirty="0" smtClean="0"/>
            </a:br>
            <a:r>
              <a:rPr lang="fr-BE" b="1" dirty="0" smtClean="0"/>
              <a:t>Que dans les pays pauvres les 9/10° de la population ne sachent pas se payer les médicaments de base , c’est pas le problème de la firme ….</a:t>
            </a:r>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9752" y="3717032"/>
            <a:ext cx="4306168" cy="2906663"/>
          </a:xfrm>
          <a:prstGeom prst="rect">
            <a:avLst/>
          </a:prstGeom>
        </p:spPr>
      </p:pic>
    </p:spTree>
    <p:extLst>
      <p:ext uri="{BB962C8B-B14F-4D97-AF65-F5344CB8AC3E}">
        <p14:creationId xmlns:p14="http://schemas.microsoft.com/office/powerpoint/2010/main" xmlns="" val="807901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Coût du médicament. </a:t>
            </a:r>
            <a:br>
              <a:rPr lang="fr-BE" b="1" dirty="0" smtClean="0"/>
            </a:br>
            <a:r>
              <a:rPr lang="fr-BE" b="1" dirty="0" smtClean="0"/>
              <a:t>Indice « </a:t>
            </a:r>
            <a:r>
              <a:rPr lang="fr-BE" b="1" dirty="0" err="1" smtClean="0"/>
              <a:t>Big</a:t>
            </a:r>
            <a:r>
              <a:rPr lang="fr-BE" b="1" dirty="0" smtClean="0"/>
              <a:t> Mac ». </a:t>
            </a:r>
            <a:endParaRPr lang="fr-BE" b="1" dirty="0"/>
          </a:p>
        </p:txBody>
      </p:sp>
      <p:sp>
        <p:nvSpPr>
          <p:cNvPr id="4" name="ZoneTexte 3"/>
          <p:cNvSpPr txBox="1"/>
          <p:nvPr/>
        </p:nvSpPr>
        <p:spPr>
          <a:xfrm>
            <a:off x="899592" y="1772816"/>
            <a:ext cx="7776864" cy="1200329"/>
          </a:xfrm>
          <a:prstGeom prst="rect">
            <a:avLst/>
          </a:prstGeom>
          <a:noFill/>
        </p:spPr>
        <p:txBody>
          <a:bodyPr wrap="square" rtlCol="0">
            <a:spAutoFit/>
          </a:bodyPr>
          <a:lstStyle/>
          <a:p>
            <a:r>
              <a:rPr lang="fr-BE" b="1" dirty="0" smtClean="0"/>
              <a:t>Avec le temps et l’arrivée de concurrents sur le marché ,il faudra baisser ce prix .</a:t>
            </a:r>
            <a:br>
              <a:rPr lang="fr-BE" b="1" dirty="0" smtClean="0"/>
            </a:br>
            <a:r>
              <a:rPr lang="fr-BE" b="1" dirty="0" smtClean="0"/>
              <a:t>Il est donc extrêmement important d’arriver le plus tôt possible sur ce marché et de retarder au maximum l’arrivée de la concurrence </a:t>
            </a:r>
            <a:r>
              <a:rPr lang="fr-BE" b="1" dirty="0" smtClean="0"/>
              <a:t>,et pour çà, </a:t>
            </a:r>
            <a:br>
              <a:rPr lang="fr-BE" b="1" dirty="0" smtClean="0"/>
            </a:br>
            <a:r>
              <a:rPr lang="fr-BE" b="1" dirty="0" smtClean="0"/>
              <a:t>tous les coups sont bons … Tous …..</a:t>
            </a:r>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9752" y="3573016"/>
            <a:ext cx="4306168" cy="2906663"/>
          </a:xfrm>
          <a:prstGeom prst="rect">
            <a:avLst/>
          </a:prstGeom>
        </p:spPr>
      </p:pic>
    </p:spTree>
    <p:extLst>
      <p:ext uri="{BB962C8B-B14F-4D97-AF65-F5344CB8AC3E}">
        <p14:creationId xmlns:p14="http://schemas.microsoft.com/office/powerpoint/2010/main" xmlns="" val="3556509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fontScale="90000"/>
          </a:bodyPr>
          <a:lstStyle/>
          <a:p>
            <a:r>
              <a:rPr lang="fr-BE" b="1" dirty="0" smtClean="0"/>
              <a:t>Coût du médicament </a:t>
            </a:r>
            <a:r>
              <a:rPr lang="fr-BE" b="1" dirty="0" smtClean="0">
                <a:solidFill>
                  <a:srgbClr val="FF0000"/>
                </a:solidFill>
              </a:rPr>
              <a:t>et Pub </a:t>
            </a:r>
            <a:r>
              <a:rPr lang="fr-BE" b="1" dirty="0" smtClean="0"/>
              <a:t>.</a:t>
            </a:r>
            <a:br>
              <a:rPr lang="fr-BE" b="1" dirty="0" smtClean="0"/>
            </a:br>
            <a:r>
              <a:rPr lang="fr-BE" sz="2700" b="1" dirty="0" smtClean="0"/>
              <a:t>Qu’est ce qu’on peut dire dans les publicités  </a:t>
            </a:r>
            <a:br>
              <a:rPr lang="fr-BE" sz="2700" b="1" dirty="0" smtClean="0"/>
            </a:br>
            <a:r>
              <a:rPr lang="fr-BE" sz="2700" b="1" dirty="0" smtClean="0"/>
              <a:t>sans pour autant risquer la prison ?</a:t>
            </a:r>
            <a:endParaRPr lang="fr-BE" sz="2000" b="1" dirty="0"/>
          </a:p>
        </p:txBody>
      </p:sp>
      <p:sp>
        <p:nvSpPr>
          <p:cNvPr id="4" name="ZoneTexte 3"/>
          <p:cNvSpPr txBox="1"/>
          <p:nvPr/>
        </p:nvSpPr>
        <p:spPr>
          <a:xfrm>
            <a:off x="251520" y="2234480"/>
            <a:ext cx="8640960" cy="4339650"/>
          </a:xfrm>
          <a:prstGeom prst="rect">
            <a:avLst/>
          </a:prstGeom>
          <a:noFill/>
        </p:spPr>
        <p:txBody>
          <a:bodyPr wrap="square" rtlCol="0">
            <a:spAutoFit/>
          </a:bodyPr>
          <a:lstStyle/>
          <a:p>
            <a:r>
              <a:rPr lang="fr-BE" sz="2400" b="1" dirty="0" smtClean="0">
                <a:solidFill>
                  <a:srgbClr val="3333FF"/>
                </a:solidFill>
              </a:rPr>
              <a:t>Truc habituel  1 : on modifie la perception sémantique :</a:t>
            </a:r>
            <a:r>
              <a:rPr lang="fr-BE" sz="2000" b="1" dirty="0" smtClean="0">
                <a:solidFill>
                  <a:srgbClr val="3333FF"/>
                </a:solidFill>
              </a:rPr>
              <a:t/>
            </a:r>
            <a:br>
              <a:rPr lang="fr-BE" sz="2000" b="1" dirty="0" smtClean="0">
                <a:solidFill>
                  <a:srgbClr val="3333FF"/>
                </a:solidFill>
              </a:rPr>
            </a:br>
            <a:r>
              <a:rPr lang="fr-BE" sz="1600" b="1" dirty="0" smtClean="0"/>
              <a:t/>
            </a:r>
            <a:br>
              <a:rPr lang="fr-BE" sz="1600" b="1" dirty="0" smtClean="0"/>
            </a:br>
            <a:r>
              <a:rPr lang="fr-BE" sz="1600" b="1" dirty="0" smtClean="0"/>
              <a:t/>
            </a:r>
            <a:br>
              <a:rPr lang="fr-BE" sz="1600" b="1" dirty="0" smtClean="0"/>
            </a:br>
            <a:r>
              <a:rPr lang="fr-BE" sz="2000" b="1" dirty="0" smtClean="0"/>
              <a:t>Au même titre qu’à la loterie tous les gagnants ont tenté leur chance, ce n’est pas pour autant que tous les détenteurs d’un billet gagneront quelque chose…</a:t>
            </a:r>
            <a:br>
              <a:rPr lang="fr-BE" sz="2000" b="1" dirty="0" smtClean="0"/>
            </a:br>
            <a:r>
              <a:rPr lang="fr-BE" sz="2000" b="1" dirty="0" smtClean="0"/>
              <a:t/>
            </a:r>
            <a:br>
              <a:rPr lang="fr-BE" sz="2000" b="1" dirty="0" smtClean="0"/>
            </a:br>
            <a:r>
              <a:rPr lang="fr-BE" sz="2000" b="1" dirty="0" smtClean="0"/>
              <a:t>Dans le même ordre d’idée ,les médicaments traitants de l’ostéoporose évitent (peut-on lire) 50 % des fractures du col … c’est très possible : la survenue des fractures du col passerait de 1 à 0,5 % …</a:t>
            </a:r>
            <a:br>
              <a:rPr lang="fr-BE" sz="2000" b="1" dirty="0" smtClean="0"/>
            </a:br>
            <a:r>
              <a:rPr lang="fr-BE" sz="2000" b="1" dirty="0" smtClean="0"/>
              <a:t/>
            </a:r>
            <a:br>
              <a:rPr lang="fr-BE" sz="2000" b="1" dirty="0" smtClean="0"/>
            </a:br>
            <a:r>
              <a:rPr lang="fr-BE" sz="2000" b="1" dirty="0" smtClean="0"/>
              <a:t>Mais exprimé ainsi , ce n’est pas « vendeur »….</a:t>
            </a:r>
            <a:br>
              <a:rPr lang="fr-BE" sz="2000" b="1" dirty="0" smtClean="0"/>
            </a:br>
            <a:r>
              <a:rPr lang="fr-BE" sz="2000" b="1" dirty="0" smtClean="0"/>
              <a:t/>
            </a:r>
            <a:br>
              <a:rPr lang="fr-BE" sz="2000" b="1" dirty="0" smtClean="0"/>
            </a:br>
            <a:r>
              <a:rPr lang="fr-BE" sz="2000" b="1" dirty="0" smtClean="0"/>
              <a:t>Et si on explicite en plus les effets secondaires, comme par exemple l’augmentation des cancers </a:t>
            </a:r>
            <a:r>
              <a:rPr lang="fr-BE" sz="2000" b="1" dirty="0" smtClean="0"/>
              <a:t>gynéco, </a:t>
            </a:r>
            <a:r>
              <a:rPr lang="fr-BE" sz="2000" b="1" dirty="0" smtClean="0"/>
              <a:t>alors là, ça ne se vendra « jamais » …</a:t>
            </a:r>
            <a:endParaRPr lang="fr-BE" sz="20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53965" y="1130456"/>
            <a:ext cx="1438515" cy="1438515"/>
          </a:xfrm>
          <a:prstGeom prst="rect">
            <a:avLst/>
          </a:prstGeom>
        </p:spPr>
      </p:pic>
    </p:spTree>
    <p:extLst>
      <p:ext uri="{BB962C8B-B14F-4D97-AF65-F5344CB8AC3E}">
        <p14:creationId xmlns:p14="http://schemas.microsoft.com/office/powerpoint/2010/main" xmlns="" val="4888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1498178"/>
          </a:xfrm>
        </p:spPr>
        <p:txBody>
          <a:bodyPr>
            <a:normAutofit fontScale="90000"/>
          </a:bodyPr>
          <a:lstStyle/>
          <a:p>
            <a:r>
              <a:rPr lang="fr-BE" b="1" dirty="0" smtClean="0"/>
              <a:t>Coût du médicament et Pub Médicale . </a:t>
            </a:r>
            <a:br>
              <a:rPr lang="fr-BE" b="1" dirty="0" smtClean="0"/>
            </a:br>
            <a:r>
              <a:rPr lang="fr-BE" sz="2700" b="1" dirty="0" smtClean="0"/>
              <a:t>Qu’est ce qu’on peut dire dans les publicités  </a:t>
            </a:r>
            <a:br>
              <a:rPr lang="fr-BE" sz="2700" b="1" dirty="0" smtClean="0"/>
            </a:br>
            <a:r>
              <a:rPr lang="fr-BE" sz="2700" b="1" dirty="0" smtClean="0"/>
              <a:t>sans pour autant risquer la prison ?</a:t>
            </a:r>
            <a:endParaRPr lang="fr-BE" sz="2000" b="1" dirty="0"/>
          </a:p>
        </p:txBody>
      </p:sp>
      <p:sp>
        <p:nvSpPr>
          <p:cNvPr id="4" name="ZoneTexte 3"/>
          <p:cNvSpPr txBox="1"/>
          <p:nvPr/>
        </p:nvSpPr>
        <p:spPr>
          <a:xfrm>
            <a:off x="251520" y="2234480"/>
            <a:ext cx="8640960" cy="2616101"/>
          </a:xfrm>
          <a:prstGeom prst="rect">
            <a:avLst/>
          </a:prstGeom>
          <a:noFill/>
        </p:spPr>
        <p:txBody>
          <a:bodyPr wrap="square" rtlCol="0">
            <a:spAutoFit/>
          </a:bodyPr>
          <a:lstStyle/>
          <a:p>
            <a:r>
              <a:rPr lang="fr-BE" sz="2400" b="1" dirty="0" smtClean="0">
                <a:solidFill>
                  <a:srgbClr val="3333FF"/>
                </a:solidFill>
              </a:rPr>
              <a:t>Truc habituel  2 : on oublie les autres facteurs de risque …</a:t>
            </a:r>
            <a:br>
              <a:rPr lang="fr-BE" sz="2400" b="1" dirty="0" smtClean="0">
                <a:solidFill>
                  <a:srgbClr val="3333FF"/>
                </a:solidFill>
              </a:rPr>
            </a:br>
            <a:r>
              <a:rPr lang="fr-BE" sz="2000" b="1" dirty="0" smtClean="0"/>
              <a:t/>
            </a:r>
            <a:br>
              <a:rPr lang="fr-BE" sz="2000" b="1" dirty="0" smtClean="0"/>
            </a:br>
            <a:r>
              <a:rPr lang="fr-BE" sz="2000" b="1" dirty="0" smtClean="0"/>
              <a:t>Tout médecin a chez lui des abaques lui disant quel taux de cholestérol « entraine » (sic) quel taux de surmortalité .</a:t>
            </a:r>
            <a:br>
              <a:rPr lang="fr-BE" sz="2000" b="1" dirty="0" smtClean="0"/>
            </a:br>
            <a:r>
              <a:rPr lang="fr-BE" sz="2000" b="1" dirty="0" smtClean="0"/>
              <a:t/>
            </a:r>
            <a:br>
              <a:rPr lang="fr-BE" sz="2000" b="1" dirty="0" smtClean="0"/>
            </a:br>
            <a:r>
              <a:rPr lang="fr-BE" sz="2000" b="1" dirty="0" smtClean="0"/>
              <a:t>Mais par contre « aucun » n’a des abaques qui lui disent quel est l’effet d’un des facteurs bénéfiques suivant : activité physique, détente intellectuelle , alimentation saine …</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89004" y="908720"/>
            <a:ext cx="1503476" cy="1503476"/>
          </a:xfrm>
          <a:prstGeom prst="rect">
            <a:avLst/>
          </a:prstGeom>
        </p:spPr>
      </p:pic>
    </p:spTree>
    <p:extLst>
      <p:ext uri="{BB962C8B-B14F-4D97-AF65-F5344CB8AC3E}">
        <p14:creationId xmlns:p14="http://schemas.microsoft.com/office/powerpoint/2010/main" xmlns="" val="1131936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498178"/>
          </a:xfrm>
        </p:spPr>
        <p:txBody>
          <a:bodyPr>
            <a:normAutofit fontScale="90000"/>
          </a:bodyPr>
          <a:lstStyle/>
          <a:p>
            <a:r>
              <a:rPr lang="fr-BE" b="1" dirty="0" smtClean="0"/>
              <a:t>Coût du médicament et Pub Médicale  . </a:t>
            </a:r>
            <a:br>
              <a:rPr lang="fr-BE" b="1" dirty="0" smtClean="0"/>
            </a:br>
            <a:r>
              <a:rPr lang="fr-BE" sz="2700" b="1" dirty="0" smtClean="0"/>
              <a:t>Qu’est ce qu’on peut dire dans la publicité  </a:t>
            </a:r>
            <a:br>
              <a:rPr lang="fr-BE" sz="2700" b="1" dirty="0" smtClean="0"/>
            </a:br>
            <a:r>
              <a:rPr lang="fr-BE" sz="2700" b="1" dirty="0" smtClean="0"/>
              <a:t>sans pour autant risquer la prison ?</a:t>
            </a:r>
            <a:endParaRPr lang="fr-BE" sz="2000" b="1" dirty="0"/>
          </a:p>
        </p:txBody>
      </p:sp>
      <p:sp>
        <p:nvSpPr>
          <p:cNvPr id="4" name="ZoneTexte 3"/>
          <p:cNvSpPr txBox="1"/>
          <p:nvPr/>
        </p:nvSpPr>
        <p:spPr>
          <a:xfrm>
            <a:off x="251520" y="2234480"/>
            <a:ext cx="8640960" cy="2923877"/>
          </a:xfrm>
          <a:prstGeom prst="rect">
            <a:avLst/>
          </a:prstGeom>
          <a:noFill/>
        </p:spPr>
        <p:txBody>
          <a:bodyPr wrap="square" rtlCol="0">
            <a:spAutoFit/>
          </a:bodyPr>
          <a:lstStyle/>
          <a:p>
            <a:r>
              <a:rPr lang="fr-BE" sz="2400" b="1" dirty="0" smtClean="0">
                <a:solidFill>
                  <a:srgbClr val="3333FF"/>
                </a:solidFill>
              </a:rPr>
              <a:t>Truc habituel  3 : on modifie la signification des résultats obtenus :</a:t>
            </a:r>
          </a:p>
          <a:p>
            <a:endParaRPr lang="fr-BE" sz="2000" b="1" dirty="0"/>
          </a:p>
          <a:p>
            <a:r>
              <a:rPr lang="fr-BE" sz="2000" b="1" dirty="0" smtClean="0">
                <a:solidFill>
                  <a:schemeClr val="accent6">
                    <a:lumMod val="50000"/>
                  </a:schemeClr>
                </a:solidFill>
              </a:rPr>
              <a:t>Si il n’y a aucune modification de l’absentéisme au travail que l’on soit ou non vacciné contre la grippe , il y a par contre une forte diminution de l’absentéisme au travail si on est vacciné avec l’aide financière du patron .</a:t>
            </a:r>
          </a:p>
          <a:p>
            <a:endParaRPr lang="fr-BE" sz="2000" b="1" dirty="0"/>
          </a:p>
          <a:p>
            <a:r>
              <a:rPr lang="fr-BE" sz="2000" b="1" dirty="0" smtClean="0"/>
              <a:t>Le vaccin est plus efficace  dans ce cas alors ?</a:t>
            </a:r>
            <a:br>
              <a:rPr lang="fr-BE" sz="2000" b="1" dirty="0" smtClean="0"/>
            </a:br>
            <a:r>
              <a:rPr lang="fr-BE" sz="2000" b="1" dirty="0" smtClean="0"/>
              <a:t/>
            </a:r>
            <a:br>
              <a:rPr lang="fr-BE" sz="2000" b="1" dirty="0" smtClean="0"/>
            </a:br>
            <a:r>
              <a:rPr lang="fr-BE" sz="2000" b="1" dirty="0" smtClean="0"/>
              <a:t>Non ,mais il est alors plus « délicat » d’introduire  un certificat pour </a:t>
            </a:r>
            <a:r>
              <a:rPr lang="fr-BE" sz="2000" b="1" dirty="0" smtClean="0"/>
              <a:t>« grippe » </a:t>
            </a:r>
            <a:r>
              <a:rPr lang="fr-BE" sz="2000" b="1" dirty="0" smtClean="0"/>
              <a:t>…</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8728" y="980728"/>
            <a:ext cx="1253752" cy="125375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5152354"/>
            <a:ext cx="1584176" cy="1584176"/>
          </a:xfrm>
          <a:prstGeom prst="rect">
            <a:avLst/>
          </a:prstGeom>
        </p:spPr>
      </p:pic>
    </p:spTree>
    <p:extLst>
      <p:ext uri="{BB962C8B-B14F-4D97-AF65-F5344CB8AC3E}">
        <p14:creationId xmlns:p14="http://schemas.microsoft.com/office/powerpoint/2010/main" xmlns="" val="108555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250" y="274638"/>
            <a:ext cx="8743238" cy="1498178"/>
          </a:xfrm>
        </p:spPr>
        <p:txBody>
          <a:bodyPr>
            <a:normAutofit fontScale="90000"/>
          </a:bodyPr>
          <a:lstStyle/>
          <a:p>
            <a:r>
              <a:rPr lang="fr-BE" b="1" dirty="0" smtClean="0"/>
              <a:t>Coût du médicament et Pub médicale. </a:t>
            </a:r>
            <a:br>
              <a:rPr lang="fr-BE" b="1" dirty="0" smtClean="0"/>
            </a:br>
            <a:r>
              <a:rPr lang="fr-BE" sz="2700" b="1" dirty="0" smtClean="0"/>
              <a:t>Qu’est ce qu’on peut dire dans les publicités  </a:t>
            </a:r>
            <a:br>
              <a:rPr lang="fr-BE" sz="2700" b="1" dirty="0" smtClean="0"/>
            </a:br>
            <a:r>
              <a:rPr lang="fr-BE" sz="2700" b="1" dirty="0" smtClean="0"/>
              <a:t>en risquant « très peu » la prison ?</a:t>
            </a:r>
            <a:endParaRPr lang="fr-BE" sz="2000" b="1" dirty="0"/>
          </a:p>
        </p:txBody>
      </p:sp>
      <p:sp>
        <p:nvSpPr>
          <p:cNvPr id="4" name="ZoneTexte 3"/>
          <p:cNvSpPr txBox="1"/>
          <p:nvPr/>
        </p:nvSpPr>
        <p:spPr>
          <a:xfrm>
            <a:off x="221250" y="2234480"/>
            <a:ext cx="9103278" cy="1077218"/>
          </a:xfrm>
          <a:prstGeom prst="rect">
            <a:avLst/>
          </a:prstGeom>
          <a:noFill/>
        </p:spPr>
        <p:txBody>
          <a:bodyPr wrap="square" rtlCol="0">
            <a:spAutoFit/>
          </a:bodyPr>
          <a:lstStyle/>
          <a:p>
            <a:r>
              <a:rPr lang="fr-BE" sz="2400" b="1" dirty="0" smtClean="0">
                <a:solidFill>
                  <a:srgbClr val="3333FF"/>
                </a:solidFill>
              </a:rPr>
              <a:t>Trucs habituel 4 : On « oublie » certains effets  « gênants » .</a:t>
            </a:r>
            <a:br>
              <a:rPr lang="fr-BE" sz="2400" b="1" dirty="0" smtClean="0">
                <a:solidFill>
                  <a:srgbClr val="3333FF"/>
                </a:solidFill>
              </a:rPr>
            </a:br>
            <a:r>
              <a:rPr lang="fr-BE" sz="2000" b="1" dirty="0" smtClean="0"/>
              <a:t/>
            </a:r>
            <a:br>
              <a:rPr lang="fr-BE" sz="2000" b="1" dirty="0" smtClean="0"/>
            </a:br>
            <a:endParaRPr lang="fr-BE" sz="20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52320" y="875020"/>
            <a:ext cx="1359460" cy="1359460"/>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3808" y="2889382"/>
            <a:ext cx="3528392" cy="3560323"/>
          </a:xfrm>
          <a:prstGeom prst="rect">
            <a:avLst/>
          </a:prstGeom>
        </p:spPr>
      </p:pic>
    </p:spTree>
    <p:extLst>
      <p:ext uri="{BB962C8B-B14F-4D97-AF65-F5344CB8AC3E}">
        <p14:creationId xmlns:p14="http://schemas.microsoft.com/office/powerpoint/2010/main" xmlns="" val="4049947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fontScale="90000"/>
          </a:bodyPr>
          <a:lstStyle/>
          <a:p>
            <a:r>
              <a:rPr lang="fr-BE" b="1" dirty="0" smtClean="0"/>
              <a:t>Coût du médicament et </a:t>
            </a:r>
            <a:r>
              <a:rPr lang="fr-BE" b="1" dirty="0" smtClean="0">
                <a:solidFill>
                  <a:srgbClr val="FF0000"/>
                </a:solidFill>
              </a:rPr>
              <a:t>politique .</a:t>
            </a:r>
            <a:r>
              <a:rPr lang="fr-BE" b="1" dirty="0" smtClean="0"/>
              <a:t> </a:t>
            </a:r>
            <a:br>
              <a:rPr lang="fr-BE" b="1" dirty="0" smtClean="0"/>
            </a:br>
            <a:r>
              <a:rPr lang="fr-BE" sz="2700" b="1" dirty="0" smtClean="0"/>
              <a:t>Qu’est ce qu’on peut faire </a:t>
            </a:r>
            <a:br>
              <a:rPr lang="fr-BE" sz="2700" b="1" dirty="0" smtClean="0"/>
            </a:br>
            <a:r>
              <a:rPr lang="fr-BE" sz="2700" b="1" dirty="0" smtClean="0"/>
              <a:t>en risquant « rien du tout » ?</a:t>
            </a:r>
            <a:endParaRPr lang="fr-BE" sz="2000" b="1" dirty="0"/>
          </a:p>
        </p:txBody>
      </p:sp>
      <p:sp>
        <p:nvSpPr>
          <p:cNvPr id="4" name="ZoneTexte 3"/>
          <p:cNvSpPr txBox="1"/>
          <p:nvPr/>
        </p:nvSpPr>
        <p:spPr>
          <a:xfrm>
            <a:off x="229105" y="1838959"/>
            <a:ext cx="8640960" cy="4708981"/>
          </a:xfrm>
          <a:prstGeom prst="rect">
            <a:avLst/>
          </a:prstGeom>
          <a:noFill/>
        </p:spPr>
        <p:txBody>
          <a:bodyPr wrap="square" rtlCol="0">
            <a:spAutoFit/>
          </a:bodyPr>
          <a:lstStyle/>
          <a:p>
            <a:r>
              <a:rPr lang="fr-BE" sz="2000" b="1" dirty="0" smtClean="0"/>
              <a:t>On présente (fort habillement) un dossier « tronqué » aux « autorités » d’un pays.</a:t>
            </a:r>
            <a:br>
              <a:rPr lang="fr-BE" sz="2000" b="1" dirty="0" smtClean="0"/>
            </a:br>
            <a:r>
              <a:rPr lang="fr-BE" sz="2000" b="1" dirty="0" smtClean="0"/>
              <a:t>Si la firme remet un dossier tronqué et que le ministre malgré tout le signe…. Quelle est la responsabilité des uns et des autres ?</a:t>
            </a:r>
            <a:br>
              <a:rPr lang="fr-BE" sz="2000" b="1" dirty="0" smtClean="0"/>
            </a:br>
            <a:r>
              <a:rPr lang="fr-BE" sz="2000" b="1" dirty="0" smtClean="0"/>
              <a:t/>
            </a:r>
            <a:br>
              <a:rPr lang="fr-BE" sz="2000" b="1" dirty="0" smtClean="0"/>
            </a:br>
            <a:r>
              <a:rPr lang="fr-BE" sz="2000" b="1" dirty="0" smtClean="0"/>
              <a:t>Exemple : on présente un médicament sensé diminuer le risque de complications gastriques lors de la prise d’anti inflammatoires .</a:t>
            </a:r>
            <a:br>
              <a:rPr lang="fr-BE" sz="2000" b="1" dirty="0" smtClean="0"/>
            </a:br>
            <a:r>
              <a:rPr lang="fr-BE" sz="2000" b="1" dirty="0" smtClean="0"/>
              <a:t/>
            </a:r>
            <a:br>
              <a:rPr lang="fr-BE" sz="2000" b="1" dirty="0" smtClean="0"/>
            </a:br>
            <a:r>
              <a:rPr lang="fr-BE" sz="2000" b="1" dirty="0" smtClean="0"/>
              <a:t>On signale ,mais on ne souligne pas (c’est là tout l’art) que les études ont été faites sur des broyats d’estomac de rats . Pas sur des rats vivants , pas sur des chiens, des chats des singes ,non sur des broyats d’estomacs de rats !</a:t>
            </a:r>
          </a:p>
          <a:p>
            <a:endParaRPr lang="fr-BE" sz="2000" b="1" dirty="0"/>
          </a:p>
          <a:p>
            <a:r>
              <a:rPr lang="fr-BE" sz="2000" b="1" dirty="0" smtClean="0"/>
              <a:t>Bon …</a:t>
            </a:r>
            <a:br>
              <a:rPr lang="fr-BE" sz="2000" b="1" dirty="0" smtClean="0"/>
            </a:br>
            <a:r>
              <a:rPr lang="fr-BE" sz="2000" b="1" dirty="0" smtClean="0"/>
              <a:t>Ben c’est  bien évidement « insuffisant » comme étude….</a:t>
            </a:r>
            <a:br>
              <a:rPr lang="fr-BE" sz="2000" b="1" dirty="0" smtClean="0"/>
            </a:br>
            <a:r>
              <a:rPr lang="fr-BE" sz="2000" b="1" dirty="0" smtClean="0"/>
              <a:t>Qui est « responsable » si le médicament a la signature ministérielle ?</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64445" y="982303"/>
            <a:ext cx="608521" cy="856656"/>
          </a:xfrm>
          <a:prstGeom prst="rect">
            <a:avLst/>
          </a:prstGeom>
        </p:spPr>
      </p:pic>
    </p:spTree>
    <p:extLst>
      <p:ext uri="{BB962C8B-B14F-4D97-AF65-F5344CB8AC3E}">
        <p14:creationId xmlns:p14="http://schemas.microsoft.com/office/powerpoint/2010/main" xmlns="" val="2347734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4000" b="1" dirty="0" smtClean="0"/>
              <a:t>Coût des médicaments .</a:t>
            </a:r>
            <a:br>
              <a:rPr lang="fr-BE" sz="4000" b="1" dirty="0" smtClean="0"/>
            </a:br>
            <a:r>
              <a:rPr lang="fr-BE" sz="4000" b="1" dirty="0" smtClean="0">
                <a:solidFill>
                  <a:srgbClr val="FF0000"/>
                </a:solidFill>
              </a:rPr>
              <a:t>La recherche médicale </a:t>
            </a:r>
            <a:r>
              <a:rPr lang="fr-BE" sz="4000" b="1" dirty="0" smtClean="0"/>
              <a:t>.</a:t>
            </a:r>
            <a:endParaRPr lang="fr-BE" sz="4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5123" y="1700808"/>
            <a:ext cx="5944001" cy="4435139"/>
          </a:xfrm>
          <a:prstGeom prst="rect">
            <a:avLst/>
          </a:prstGeom>
        </p:spPr>
      </p:pic>
    </p:spTree>
    <p:extLst>
      <p:ext uri="{BB962C8B-B14F-4D97-AF65-F5344CB8AC3E}">
        <p14:creationId xmlns:p14="http://schemas.microsoft.com/office/powerpoint/2010/main" xmlns="" val="41266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984" cy="5674642"/>
          </a:xfrm>
        </p:spPr>
        <p:txBody>
          <a:bodyPr>
            <a:normAutofit/>
          </a:bodyPr>
          <a:lstStyle/>
          <a:p>
            <a:r>
              <a:rPr lang="fr-BE" sz="2000" b="1" dirty="0" smtClean="0"/>
              <a:t/>
            </a:r>
            <a:br>
              <a:rPr lang="fr-BE" sz="2000" b="1" dirty="0" smtClean="0"/>
            </a:br>
            <a:r>
              <a:rPr lang="fr-BE" sz="2000" b="1" dirty="0" smtClean="0"/>
              <a:t/>
            </a:r>
            <a:br>
              <a:rPr lang="fr-BE" sz="2000" b="1" dirty="0" smtClean="0"/>
            </a:br>
            <a:r>
              <a:rPr lang="fr-BE" sz="3600" b="1" dirty="0" smtClean="0">
                <a:solidFill>
                  <a:srgbClr val="3333FF"/>
                </a:solidFill>
              </a:rPr>
              <a:t>Je parle ici en tant que « citoyen » .</a:t>
            </a:r>
            <a:br>
              <a:rPr lang="fr-BE" sz="3600" b="1" dirty="0" smtClean="0">
                <a:solidFill>
                  <a:srgbClr val="3333FF"/>
                </a:solidFill>
              </a:rPr>
            </a:br>
            <a:r>
              <a:rPr lang="fr-BE" sz="3600" b="1" dirty="0" smtClean="0">
                <a:solidFill>
                  <a:srgbClr val="3333FF"/>
                </a:solidFill>
              </a:rPr>
              <a:t>Je ne parle </a:t>
            </a:r>
            <a:r>
              <a:rPr lang="fr-BE" sz="3600" b="1" smtClean="0">
                <a:solidFill>
                  <a:srgbClr val="3333FF"/>
                </a:solidFill>
              </a:rPr>
              <a:t>pas en </a:t>
            </a:r>
            <a:r>
              <a:rPr lang="fr-BE" sz="3600" b="1" dirty="0" smtClean="0">
                <a:solidFill>
                  <a:srgbClr val="3333FF"/>
                </a:solidFill>
              </a:rPr>
              <a:t>tant que « médecin » .</a:t>
            </a:r>
            <a:endParaRPr lang="fr-BE" sz="2800" b="1" dirty="0">
              <a:solidFill>
                <a:srgbClr val="3333FF"/>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260648"/>
            <a:ext cx="1683993" cy="2012577"/>
          </a:xfrm>
          <a:prstGeom prst="rect">
            <a:avLst/>
          </a:prstGeom>
        </p:spPr>
      </p:pic>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0652" y="4437112"/>
            <a:ext cx="1683993" cy="2012577"/>
          </a:xfrm>
          <a:prstGeom prst="rect">
            <a:avLst/>
          </a:prstGeom>
        </p:spPr>
      </p:pic>
    </p:spTree>
    <p:extLst>
      <p:ext uri="{BB962C8B-B14F-4D97-AF65-F5344CB8AC3E}">
        <p14:creationId xmlns:p14="http://schemas.microsoft.com/office/powerpoint/2010/main" xmlns="" val="326080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60648"/>
            <a:ext cx="8229600" cy="1143000"/>
          </a:xfrm>
        </p:spPr>
        <p:txBody>
          <a:bodyPr>
            <a:normAutofit fontScale="90000"/>
          </a:bodyPr>
          <a:lstStyle/>
          <a:p>
            <a:r>
              <a:rPr lang="fr-BE" sz="4000" b="1" dirty="0" smtClean="0"/>
              <a:t>Coût des médicaments :</a:t>
            </a:r>
            <a:br>
              <a:rPr lang="fr-BE" sz="4000" b="1" dirty="0" smtClean="0"/>
            </a:br>
            <a:r>
              <a:rPr lang="fr-BE" sz="4000" b="1" dirty="0" smtClean="0"/>
              <a:t>La recherche médicale .</a:t>
            </a:r>
            <a:br>
              <a:rPr lang="fr-BE" sz="4000" b="1" dirty="0" smtClean="0"/>
            </a:br>
            <a:endParaRPr lang="fr-BE" sz="4000" b="1" dirty="0"/>
          </a:p>
        </p:txBody>
      </p:sp>
      <p:sp>
        <p:nvSpPr>
          <p:cNvPr id="3" name="ZoneTexte 2"/>
          <p:cNvSpPr txBox="1"/>
          <p:nvPr/>
        </p:nvSpPr>
        <p:spPr>
          <a:xfrm>
            <a:off x="467544" y="1628800"/>
            <a:ext cx="8352928" cy="3447098"/>
          </a:xfrm>
          <a:prstGeom prst="rect">
            <a:avLst/>
          </a:prstGeom>
          <a:noFill/>
        </p:spPr>
        <p:txBody>
          <a:bodyPr wrap="square" rtlCol="0">
            <a:spAutoFit/>
          </a:bodyPr>
          <a:lstStyle/>
          <a:p>
            <a:r>
              <a:rPr lang="fr-BE" sz="2000" b="1" dirty="0" smtClean="0"/>
              <a:t>La recherche médicale est longue , ardue et très couteuse .</a:t>
            </a:r>
          </a:p>
          <a:p>
            <a:endParaRPr lang="fr-BE" sz="2000" b="1" dirty="0"/>
          </a:p>
          <a:p>
            <a:endParaRPr lang="fr-BE" sz="2000" b="1" dirty="0" smtClean="0"/>
          </a:p>
          <a:p>
            <a:endParaRPr lang="fr-BE" sz="2000" b="1" dirty="0"/>
          </a:p>
          <a:p>
            <a:endParaRPr lang="fr-BE" sz="2000" b="1" dirty="0" smtClean="0"/>
          </a:p>
          <a:p>
            <a:endParaRPr lang="fr-BE" sz="2000" b="1" dirty="0"/>
          </a:p>
          <a:p>
            <a:endParaRPr lang="fr-BE" sz="2000" b="1" dirty="0" smtClean="0"/>
          </a:p>
          <a:p>
            <a:endParaRPr lang="fr-BE" sz="2000" b="1" dirty="0"/>
          </a:p>
          <a:p>
            <a:r>
              <a:rPr lang="fr-BE" sz="2000" b="1" dirty="0" smtClean="0"/>
              <a:t>Pour un médicaments sur le marché , des centaines de molécules synthétisées et testées …</a:t>
            </a:r>
          </a:p>
          <a:p>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2125834"/>
            <a:ext cx="1656184" cy="1693485"/>
          </a:xfrm>
          <a:prstGeom prst="rect">
            <a:avLst/>
          </a:prstGeom>
        </p:spPr>
      </p:pic>
    </p:spTree>
    <p:extLst>
      <p:ext uri="{BB962C8B-B14F-4D97-AF65-F5344CB8AC3E}">
        <p14:creationId xmlns:p14="http://schemas.microsoft.com/office/powerpoint/2010/main" xmlns="" val="3357767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60648"/>
            <a:ext cx="8229600" cy="1143000"/>
          </a:xfrm>
        </p:spPr>
        <p:txBody>
          <a:bodyPr>
            <a:normAutofit fontScale="90000"/>
          </a:bodyPr>
          <a:lstStyle/>
          <a:p>
            <a:r>
              <a:rPr lang="fr-BE" sz="4000" b="1" dirty="0" smtClean="0"/>
              <a:t>Coût des médicaments :</a:t>
            </a:r>
            <a:br>
              <a:rPr lang="fr-BE" sz="4000" b="1" dirty="0" smtClean="0"/>
            </a:br>
            <a:r>
              <a:rPr lang="fr-BE" sz="4000" b="1" dirty="0" smtClean="0"/>
              <a:t>La recherche médicale vaccinale.</a:t>
            </a:r>
            <a:br>
              <a:rPr lang="fr-BE" sz="4000" b="1" dirty="0" smtClean="0"/>
            </a:br>
            <a:endParaRPr lang="fr-BE" sz="4000" b="1" dirty="0"/>
          </a:p>
        </p:txBody>
      </p:sp>
      <p:sp>
        <p:nvSpPr>
          <p:cNvPr id="3" name="ZoneTexte 2"/>
          <p:cNvSpPr txBox="1"/>
          <p:nvPr/>
        </p:nvSpPr>
        <p:spPr>
          <a:xfrm>
            <a:off x="467544" y="1628800"/>
            <a:ext cx="8352928" cy="3447098"/>
          </a:xfrm>
          <a:prstGeom prst="rect">
            <a:avLst/>
          </a:prstGeom>
          <a:noFill/>
        </p:spPr>
        <p:txBody>
          <a:bodyPr wrap="square" rtlCol="0">
            <a:spAutoFit/>
          </a:bodyPr>
          <a:lstStyle/>
          <a:p>
            <a:r>
              <a:rPr lang="fr-BE" sz="2000" b="1" dirty="0" smtClean="0"/>
              <a:t>La recherche médicale vaccinale est encore plus longue , plus ardue et plus  coûteuse .</a:t>
            </a:r>
          </a:p>
          <a:p>
            <a:endParaRPr lang="fr-BE" sz="2000" b="1" dirty="0"/>
          </a:p>
          <a:p>
            <a:r>
              <a:rPr lang="fr-BE" sz="2000" b="1" dirty="0" smtClean="0"/>
              <a:t>Mais plus intéressante point de vue rentabilité et surtout point de vue monopole de marché ; l’arrivée de générique sur ce marché est virtuellement impossible .</a:t>
            </a:r>
          </a:p>
          <a:p>
            <a:endParaRPr lang="fr-BE" sz="2000" b="1" dirty="0"/>
          </a:p>
          <a:p>
            <a:r>
              <a:rPr lang="fr-BE" sz="2000" b="1" dirty="0" smtClean="0">
                <a:solidFill>
                  <a:schemeClr val="accent6">
                    <a:lumMod val="50000"/>
                  </a:schemeClr>
                </a:solidFill>
              </a:rPr>
              <a:t>Ce qui explique sans doute l’intérêt soudain pour des méthodes vaccinales et non plus médicamenteuses ….</a:t>
            </a:r>
          </a:p>
          <a:p>
            <a:endParaRPr lang="fr-BE" sz="2000" b="1" dirty="0" smtClean="0"/>
          </a:p>
          <a:p>
            <a:endParaRPr lang="fr-BE" dirty="0"/>
          </a:p>
        </p:txBody>
      </p:sp>
    </p:spTree>
    <p:extLst>
      <p:ext uri="{BB962C8B-B14F-4D97-AF65-F5344CB8AC3E}">
        <p14:creationId xmlns:p14="http://schemas.microsoft.com/office/powerpoint/2010/main" xmlns="" val="382273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60648"/>
            <a:ext cx="8229600" cy="1143000"/>
          </a:xfrm>
        </p:spPr>
        <p:txBody>
          <a:bodyPr>
            <a:normAutofit fontScale="90000"/>
          </a:bodyPr>
          <a:lstStyle/>
          <a:p>
            <a:r>
              <a:rPr lang="fr-BE" sz="4000" b="1" dirty="0" smtClean="0"/>
              <a:t>Coût des médicaments :</a:t>
            </a:r>
            <a:br>
              <a:rPr lang="fr-BE" sz="4000" b="1" dirty="0" smtClean="0"/>
            </a:br>
            <a:r>
              <a:rPr lang="fr-BE" sz="4000" b="1" dirty="0" smtClean="0"/>
              <a:t>La recherche médicale .</a:t>
            </a:r>
            <a:br>
              <a:rPr lang="fr-BE" sz="4000" b="1" dirty="0" smtClean="0"/>
            </a:br>
            <a:endParaRPr lang="fr-BE" sz="4000" b="1" dirty="0"/>
          </a:p>
        </p:txBody>
      </p:sp>
      <p:sp>
        <p:nvSpPr>
          <p:cNvPr id="3" name="ZoneTexte 2"/>
          <p:cNvSpPr txBox="1"/>
          <p:nvPr/>
        </p:nvSpPr>
        <p:spPr>
          <a:xfrm>
            <a:off x="467544" y="1628800"/>
            <a:ext cx="8352928" cy="2308324"/>
          </a:xfrm>
          <a:prstGeom prst="rect">
            <a:avLst/>
          </a:prstGeom>
          <a:noFill/>
        </p:spPr>
        <p:txBody>
          <a:bodyPr wrap="square" rtlCol="0">
            <a:spAutoFit/>
          </a:bodyPr>
          <a:lstStyle/>
          <a:p>
            <a:pPr algn="ctr"/>
            <a:r>
              <a:rPr lang="fr-BE" sz="3600" b="1" dirty="0" smtClean="0">
                <a:solidFill>
                  <a:srgbClr val="FF0000"/>
                </a:solidFill>
              </a:rPr>
              <a:t>Tout ça pourquoi ?</a:t>
            </a:r>
          </a:p>
          <a:p>
            <a:pPr algn="ctr"/>
            <a:endParaRPr lang="fr-BE" sz="3600" b="1" dirty="0"/>
          </a:p>
          <a:p>
            <a:pPr algn="ctr"/>
            <a:r>
              <a:rPr lang="fr-BE" sz="3600" b="1" dirty="0" smtClean="0">
                <a:solidFill>
                  <a:srgbClr val="FF0000"/>
                </a:solidFill>
              </a:rPr>
              <a:t>Pour faire du bénéfice !</a:t>
            </a:r>
          </a:p>
          <a:p>
            <a:endParaRPr lang="fr-BE" dirty="0"/>
          </a:p>
          <a:p>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3429000"/>
            <a:ext cx="2592288" cy="3237136"/>
          </a:xfrm>
          <a:prstGeom prst="rect">
            <a:avLst/>
          </a:prstGeom>
        </p:spPr>
      </p:pic>
    </p:spTree>
    <p:extLst>
      <p:ext uri="{BB962C8B-B14F-4D97-AF65-F5344CB8AC3E}">
        <p14:creationId xmlns:p14="http://schemas.microsoft.com/office/powerpoint/2010/main" xmlns="" val="42088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60648"/>
            <a:ext cx="8229600" cy="1143000"/>
          </a:xfrm>
        </p:spPr>
        <p:txBody>
          <a:bodyPr>
            <a:normAutofit fontScale="90000"/>
          </a:bodyPr>
          <a:lstStyle/>
          <a:p>
            <a:r>
              <a:rPr lang="fr-BE" sz="4000" b="1" dirty="0" smtClean="0"/>
              <a:t>Coût des médicaments :</a:t>
            </a:r>
            <a:br>
              <a:rPr lang="fr-BE" sz="4000" b="1" dirty="0" smtClean="0"/>
            </a:br>
            <a:r>
              <a:rPr lang="fr-BE" sz="4000" b="1" dirty="0" smtClean="0"/>
              <a:t>La recherche médicale .</a:t>
            </a:r>
            <a:br>
              <a:rPr lang="fr-BE" sz="4000" b="1" dirty="0" smtClean="0"/>
            </a:br>
            <a:endParaRPr lang="fr-BE" sz="4000" b="1" dirty="0"/>
          </a:p>
        </p:txBody>
      </p:sp>
      <p:sp>
        <p:nvSpPr>
          <p:cNvPr id="3" name="ZoneTexte 2"/>
          <p:cNvSpPr txBox="1"/>
          <p:nvPr/>
        </p:nvSpPr>
        <p:spPr>
          <a:xfrm>
            <a:off x="467544" y="1628800"/>
            <a:ext cx="8352928" cy="3231654"/>
          </a:xfrm>
          <a:prstGeom prst="rect">
            <a:avLst/>
          </a:prstGeom>
          <a:noFill/>
        </p:spPr>
        <p:txBody>
          <a:bodyPr wrap="square" rtlCol="0">
            <a:spAutoFit/>
          </a:bodyPr>
          <a:lstStyle/>
          <a:p>
            <a:pPr algn="ctr"/>
            <a:r>
              <a:rPr lang="fr-BE" sz="4400" b="1" dirty="0" smtClean="0">
                <a:solidFill>
                  <a:srgbClr val="FF0000"/>
                </a:solidFill>
              </a:rPr>
              <a:t>Le bénéfice, c’est le BUT .</a:t>
            </a:r>
          </a:p>
          <a:p>
            <a:pPr algn="ctr"/>
            <a:endParaRPr lang="fr-BE" sz="4400" b="1" dirty="0">
              <a:solidFill>
                <a:srgbClr val="FF0000"/>
              </a:solidFill>
            </a:endParaRPr>
          </a:p>
          <a:p>
            <a:pPr algn="ctr"/>
            <a:r>
              <a:rPr lang="fr-BE" sz="4400" b="1" dirty="0" smtClean="0">
                <a:solidFill>
                  <a:srgbClr val="FF0000"/>
                </a:solidFill>
              </a:rPr>
              <a:t>Le médicament, c’est le MOYEN !!!</a:t>
            </a:r>
          </a:p>
          <a:p>
            <a:pPr algn="ctr"/>
            <a:endParaRPr lang="fr-BE" sz="3600" b="1" dirty="0"/>
          </a:p>
          <a:p>
            <a:endParaRPr lang="fr-BE" dirty="0"/>
          </a:p>
          <a:p>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547" y="3805886"/>
            <a:ext cx="3857653" cy="2681714"/>
          </a:xfrm>
          <a:prstGeom prst="rect">
            <a:avLst/>
          </a:prstGeom>
        </p:spPr>
      </p:pic>
    </p:spTree>
    <p:extLst>
      <p:ext uri="{BB962C8B-B14F-4D97-AF65-F5344CB8AC3E}">
        <p14:creationId xmlns:p14="http://schemas.microsoft.com/office/powerpoint/2010/main" xmlns="" val="1199318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60648"/>
            <a:ext cx="8229600" cy="1143000"/>
          </a:xfrm>
        </p:spPr>
        <p:txBody>
          <a:bodyPr>
            <a:normAutofit fontScale="90000"/>
          </a:bodyPr>
          <a:lstStyle/>
          <a:p>
            <a:r>
              <a:rPr lang="fr-BE" sz="4000" b="1" dirty="0" smtClean="0"/>
              <a:t>Coût des médicaments :</a:t>
            </a:r>
            <a:br>
              <a:rPr lang="fr-BE" sz="4000" b="1" dirty="0" smtClean="0"/>
            </a:br>
            <a:r>
              <a:rPr lang="fr-BE" sz="4000" b="1" dirty="0" smtClean="0"/>
              <a:t>La recherche médicale .</a:t>
            </a:r>
            <a:br>
              <a:rPr lang="fr-BE" sz="4000" b="1" dirty="0" smtClean="0"/>
            </a:br>
            <a:endParaRPr lang="fr-BE" sz="4000" b="1" dirty="0"/>
          </a:p>
        </p:txBody>
      </p:sp>
      <p:sp>
        <p:nvSpPr>
          <p:cNvPr id="3" name="ZoneTexte 2"/>
          <p:cNvSpPr txBox="1"/>
          <p:nvPr/>
        </p:nvSpPr>
        <p:spPr>
          <a:xfrm>
            <a:off x="467544" y="1628800"/>
            <a:ext cx="8352928" cy="954107"/>
          </a:xfrm>
          <a:prstGeom prst="rect">
            <a:avLst/>
          </a:prstGeom>
          <a:noFill/>
        </p:spPr>
        <p:txBody>
          <a:bodyPr wrap="square" rtlCol="0">
            <a:spAutoFit/>
          </a:bodyPr>
          <a:lstStyle/>
          <a:p>
            <a:endParaRPr lang="fr-BE" sz="2000" b="1" dirty="0" smtClean="0"/>
          </a:p>
          <a:p>
            <a:endParaRPr lang="fr-BE" dirty="0"/>
          </a:p>
          <a:p>
            <a:endParaRPr lang="fr-BE" dirty="0"/>
          </a:p>
        </p:txBody>
      </p:sp>
      <p:sp>
        <p:nvSpPr>
          <p:cNvPr id="4" name="ZoneTexte 3"/>
          <p:cNvSpPr txBox="1"/>
          <p:nvPr/>
        </p:nvSpPr>
        <p:spPr>
          <a:xfrm>
            <a:off x="683568" y="1916832"/>
            <a:ext cx="7920880" cy="2308324"/>
          </a:xfrm>
          <a:prstGeom prst="rect">
            <a:avLst/>
          </a:prstGeom>
          <a:noFill/>
        </p:spPr>
        <p:txBody>
          <a:bodyPr wrap="square" rtlCol="0">
            <a:spAutoFit/>
          </a:bodyPr>
          <a:lstStyle/>
          <a:p>
            <a:r>
              <a:rPr lang="fr-BE" sz="2400" b="1" dirty="0" smtClean="0"/>
              <a:t>Les firmes consacrent :</a:t>
            </a:r>
          </a:p>
          <a:p>
            <a:endParaRPr lang="fr-BE" sz="2400" b="1" dirty="0"/>
          </a:p>
          <a:p>
            <a:r>
              <a:rPr lang="fr-BE" sz="2400" b="1" dirty="0" smtClean="0"/>
              <a:t> 	</a:t>
            </a:r>
            <a:r>
              <a:rPr lang="fr-BE" sz="3200" b="1" dirty="0" smtClean="0">
                <a:solidFill>
                  <a:srgbClr val="FF0000"/>
                </a:solidFill>
              </a:rPr>
              <a:t>10 % de leurs bénéfices à la recherche.</a:t>
            </a:r>
            <a:br>
              <a:rPr lang="fr-BE" sz="3200" b="1" dirty="0" smtClean="0">
                <a:solidFill>
                  <a:srgbClr val="FF0000"/>
                </a:solidFill>
              </a:rPr>
            </a:br>
            <a:r>
              <a:rPr lang="fr-BE" sz="3200" b="1" dirty="0" smtClean="0">
                <a:solidFill>
                  <a:srgbClr val="FF0000"/>
                </a:solidFill>
              </a:rPr>
              <a:t>	30 % de leurs bénéfices à la publicité .</a:t>
            </a:r>
            <a:br>
              <a:rPr lang="fr-BE" sz="3200" b="1" dirty="0" smtClean="0">
                <a:solidFill>
                  <a:srgbClr val="FF0000"/>
                </a:solidFill>
              </a:rPr>
            </a:br>
            <a:endParaRPr lang="fr-BE" sz="3200"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3645024"/>
            <a:ext cx="2160240" cy="3013884"/>
          </a:xfrm>
          <a:prstGeom prst="rect">
            <a:avLst/>
          </a:prstGeom>
        </p:spPr>
      </p:pic>
    </p:spTree>
    <p:extLst>
      <p:ext uri="{BB962C8B-B14F-4D97-AF65-F5344CB8AC3E}">
        <p14:creationId xmlns:p14="http://schemas.microsoft.com/office/powerpoint/2010/main" xmlns="" val="2291609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1628800"/>
            <a:ext cx="8352928" cy="954107"/>
          </a:xfrm>
          <a:prstGeom prst="rect">
            <a:avLst/>
          </a:prstGeom>
          <a:noFill/>
        </p:spPr>
        <p:txBody>
          <a:bodyPr wrap="square" rtlCol="0">
            <a:spAutoFit/>
          </a:bodyPr>
          <a:lstStyle/>
          <a:p>
            <a:endParaRPr lang="fr-BE" sz="2000" b="1" dirty="0" smtClean="0"/>
          </a:p>
          <a:p>
            <a:endParaRPr lang="fr-BE" dirty="0"/>
          </a:p>
          <a:p>
            <a:endParaRPr lang="fr-BE" dirty="0"/>
          </a:p>
        </p:txBody>
      </p:sp>
      <p:sp>
        <p:nvSpPr>
          <p:cNvPr id="4" name="ZoneTexte 3"/>
          <p:cNvSpPr txBox="1"/>
          <p:nvPr/>
        </p:nvSpPr>
        <p:spPr>
          <a:xfrm>
            <a:off x="683568" y="288513"/>
            <a:ext cx="7920880" cy="2492990"/>
          </a:xfrm>
          <a:prstGeom prst="rect">
            <a:avLst/>
          </a:prstGeom>
          <a:noFill/>
        </p:spPr>
        <p:txBody>
          <a:bodyPr wrap="square" rtlCol="0">
            <a:spAutoFit/>
          </a:bodyPr>
          <a:lstStyle/>
          <a:p>
            <a:r>
              <a:rPr lang="fr-BE" sz="3600" b="1" dirty="0" smtClean="0"/>
              <a:t>Pensez-y avant de donner ……</a:t>
            </a:r>
          </a:p>
          <a:p>
            <a:endParaRPr lang="fr-BE" sz="2400" b="1" dirty="0"/>
          </a:p>
          <a:p>
            <a:r>
              <a:rPr lang="fr-BE" sz="2400" b="1" dirty="0" smtClean="0"/>
              <a:t> 	</a:t>
            </a:r>
            <a:r>
              <a:rPr lang="fr-BE" sz="3200" b="1" dirty="0" smtClean="0">
                <a:solidFill>
                  <a:srgbClr val="FF0000"/>
                </a:solidFill>
              </a:rPr>
              <a:t>10 % de leurs bénéfices à la recherche.</a:t>
            </a:r>
            <a:br>
              <a:rPr lang="fr-BE" sz="3200" b="1" dirty="0" smtClean="0">
                <a:solidFill>
                  <a:srgbClr val="FF0000"/>
                </a:solidFill>
              </a:rPr>
            </a:br>
            <a:r>
              <a:rPr lang="fr-BE" sz="3200" b="1" dirty="0" smtClean="0">
                <a:solidFill>
                  <a:srgbClr val="FF0000"/>
                </a:solidFill>
              </a:rPr>
              <a:t>	30 % de leurs bénéfices à la publicité .</a:t>
            </a:r>
            <a:br>
              <a:rPr lang="fr-BE" sz="3200" b="1" dirty="0" smtClean="0">
                <a:solidFill>
                  <a:srgbClr val="FF0000"/>
                </a:solidFill>
              </a:rPr>
            </a:br>
            <a:endParaRPr lang="fr-BE" sz="3200"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2357436"/>
            <a:ext cx="3960439" cy="3960439"/>
          </a:xfrm>
          <a:prstGeom prst="rect">
            <a:avLst/>
          </a:prstGeom>
        </p:spPr>
      </p:pic>
    </p:spTree>
    <p:extLst>
      <p:ext uri="{BB962C8B-B14F-4D97-AF65-F5344CB8AC3E}">
        <p14:creationId xmlns:p14="http://schemas.microsoft.com/office/powerpoint/2010/main" xmlns="" val="2224926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98" y="260648"/>
            <a:ext cx="8229600" cy="1143000"/>
          </a:xfrm>
        </p:spPr>
        <p:txBody>
          <a:bodyPr>
            <a:noAutofit/>
          </a:bodyPr>
          <a:lstStyle/>
          <a:p>
            <a:r>
              <a:rPr lang="fr-BE" sz="3200" b="1" dirty="0" smtClean="0"/>
              <a:t>Coût des Médicaments .</a:t>
            </a:r>
            <a:br>
              <a:rPr lang="fr-BE" sz="3200" b="1" dirty="0" smtClean="0"/>
            </a:br>
            <a:r>
              <a:rPr lang="fr-BE" sz="3200" b="1" dirty="0" smtClean="0"/>
              <a:t>La recherche médicale .</a:t>
            </a:r>
            <a:br>
              <a:rPr lang="fr-BE" sz="3200" b="1" dirty="0" smtClean="0"/>
            </a:br>
            <a:r>
              <a:rPr lang="fr-BE" sz="3200" b="1" dirty="0" smtClean="0"/>
              <a:t>Contrôler la recherche ? .</a:t>
            </a:r>
            <a:endParaRPr lang="fr-BE" sz="3200" b="1" dirty="0"/>
          </a:p>
        </p:txBody>
      </p:sp>
      <p:sp>
        <p:nvSpPr>
          <p:cNvPr id="7" name="ZoneTexte 6"/>
          <p:cNvSpPr txBox="1"/>
          <p:nvPr/>
        </p:nvSpPr>
        <p:spPr>
          <a:xfrm>
            <a:off x="179512" y="2276872"/>
            <a:ext cx="8784976" cy="2215991"/>
          </a:xfrm>
          <a:prstGeom prst="rect">
            <a:avLst/>
          </a:prstGeom>
          <a:noFill/>
        </p:spPr>
        <p:txBody>
          <a:bodyPr wrap="square" rtlCol="0">
            <a:spAutoFit/>
          </a:bodyPr>
          <a:lstStyle/>
          <a:p>
            <a:r>
              <a:rPr lang="fr-BE" sz="2400" b="1" dirty="0" smtClean="0"/>
              <a:t>Il ne faut bien entendu pas contrôler la recherche « elle-même » ; </a:t>
            </a:r>
            <a:br>
              <a:rPr lang="fr-BE" sz="2400" b="1" dirty="0" smtClean="0"/>
            </a:br>
            <a:r>
              <a:rPr lang="fr-BE" sz="2400" b="1" dirty="0" smtClean="0"/>
              <a:t>celle </a:t>
            </a:r>
            <a:r>
              <a:rPr lang="fr-BE" sz="2400" b="1" dirty="0" smtClean="0"/>
              <a:t>là, </a:t>
            </a:r>
            <a:r>
              <a:rPr lang="fr-BE" sz="2400" b="1" dirty="0" smtClean="0"/>
              <a:t>on est « sûr » qu’elle est bien faite …</a:t>
            </a:r>
          </a:p>
          <a:p>
            <a:endParaRPr lang="fr-BE" sz="2400" b="1" dirty="0" smtClean="0"/>
          </a:p>
          <a:p>
            <a:r>
              <a:rPr lang="fr-BE" sz="2400" b="1" dirty="0" smtClean="0"/>
              <a:t>Ce qu’il faut </a:t>
            </a:r>
            <a:r>
              <a:rPr lang="fr-BE" sz="2400" b="1" dirty="0" smtClean="0"/>
              <a:t>contrôler, </a:t>
            </a:r>
            <a:r>
              <a:rPr lang="fr-BE" sz="2400" b="1" dirty="0" smtClean="0"/>
              <a:t>c’est ce que les frimes </a:t>
            </a:r>
            <a:r>
              <a:rPr lang="fr-BE" sz="2400" b="1" dirty="0" smtClean="0"/>
              <a:t>publient,</a:t>
            </a:r>
            <a:br>
              <a:rPr lang="fr-BE" sz="2400" b="1" dirty="0" smtClean="0"/>
            </a:br>
            <a:r>
              <a:rPr lang="fr-BE" sz="2400" b="1" dirty="0" smtClean="0"/>
              <a:t> </a:t>
            </a:r>
            <a:r>
              <a:rPr lang="fr-BE" sz="2400" b="1" dirty="0" smtClean="0"/>
              <a:t>et plus encore </a:t>
            </a:r>
            <a:r>
              <a:rPr lang="fr-BE" sz="2400" b="1" dirty="0" smtClean="0"/>
              <a:t>ce </a:t>
            </a:r>
            <a:r>
              <a:rPr lang="fr-BE" sz="2400" b="1" dirty="0" smtClean="0"/>
              <a:t>qu’elles ne publient pas …</a:t>
            </a:r>
            <a:endParaRPr lang="fr-BE" sz="2400" b="1" dirty="0"/>
          </a:p>
          <a:p>
            <a:endParaRPr lang="fr-BE"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2200" y="3835917"/>
            <a:ext cx="2146721" cy="3022083"/>
          </a:xfrm>
          <a:prstGeom prst="rect">
            <a:avLst/>
          </a:prstGeom>
        </p:spPr>
      </p:pic>
    </p:spTree>
    <p:extLst>
      <p:ext uri="{BB962C8B-B14F-4D97-AF65-F5344CB8AC3E}">
        <p14:creationId xmlns:p14="http://schemas.microsoft.com/office/powerpoint/2010/main" xmlns="" val="325875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98" y="260648"/>
            <a:ext cx="8229600" cy="1143000"/>
          </a:xfrm>
        </p:spPr>
        <p:txBody>
          <a:bodyPr>
            <a:noAutofit/>
          </a:bodyPr>
          <a:lstStyle/>
          <a:p>
            <a:r>
              <a:rPr lang="fr-BE" sz="3200" b="1" dirty="0" smtClean="0"/>
              <a:t>Coût des Médicaments .</a:t>
            </a:r>
            <a:br>
              <a:rPr lang="fr-BE" sz="3200" b="1" dirty="0" smtClean="0"/>
            </a:br>
            <a:r>
              <a:rPr lang="fr-BE" sz="3200" b="1" dirty="0" smtClean="0"/>
              <a:t>La recherche médicale .</a:t>
            </a:r>
            <a:br>
              <a:rPr lang="fr-BE" sz="3200" b="1" dirty="0" smtClean="0"/>
            </a:br>
            <a:r>
              <a:rPr lang="fr-BE" sz="3200" b="1" dirty="0" smtClean="0"/>
              <a:t>Contrôler la recherche ? .</a:t>
            </a:r>
            <a:endParaRPr lang="fr-BE" sz="3200" b="1" dirty="0"/>
          </a:p>
        </p:txBody>
      </p:sp>
      <p:sp>
        <p:nvSpPr>
          <p:cNvPr id="3" name="ZoneTexte 2"/>
          <p:cNvSpPr txBox="1"/>
          <p:nvPr/>
        </p:nvSpPr>
        <p:spPr>
          <a:xfrm>
            <a:off x="467544" y="1628800"/>
            <a:ext cx="8352928" cy="2185214"/>
          </a:xfrm>
          <a:prstGeom prst="rect">
            <a:avLst/>
          </a:prstGeom>
          <a:noFill/>
        </p:spPr>
        <p:txBody>
          <a:bodyPr wrap="square" rtlCol="0">
            <a:spAutoFit/>
          </a:bodyPr>
          <a:lstStyle/>
          <a:p>
            <a:r>
              <a:rPr lang="fr-BE" sz="2000" b="1" dirty="0" smtClean="0"/>
              <a:t>Il est virtuellement impossible de contrôler la recherche médicale :</a:t>
            </a:r>
          </a:p>
          <a:p>
            <a:r>
              <a:rPr lang="fr-BE" sz="2000" b="1" dirty="0" smtClean="0">
                <a:solidFill>
                  <a:srgbClr val="FF0000"/>
                </a:solidFill>
              </a:rPr>
              <a:t>Pour une firme internationale , les recherches peuvent se dérouler « partout » dans le monde .</a:t>
            </a:r>
            <a:br>
              <a:rPr lang="fr-BE" sz="2000" b="1" dirty="0" smtClean="0">
                <a:solidFill>
                  <a:srgbClr val="FF0000"/>
                </a:solidFill>
              </a:rPr>
            </a:br>
            <a:r>
              <a:rPr lang="fr-BE" sz="2000" b="1" dirty="0" smtClean="0">
                <a:solidFill>
                  <a:srgbClr val="FF0000"/>
                </a:solidFill>
              </a:rPr>
              <a:t>Les recherches sont « internationales »,et le contrôle est « national » .</a:t>
            </a:r>
            <a:br>
              <a:rPr lang="fr-BE" sz="2000" b="1" dirty="0" smtClean="0">
                <a:solidFill>
                  <a:srgbClr val="FF0000"/>
                </a:solidFill>
              </a:rPr>
            </a:br>
            <a:r>
              <a:rPr lang="fr-BE" sz="2000" b="1" dirty="0" smtClean="0">
                <a:solidFill>
                  <a:srgbClr val="FF0000"/>
                </a:solidFill>
              </a:rPr>
              <a:t>Même « multinational »,ne changerait pas grand-chose à la question …</a:t>
            </a:r>
          </a:p>
          <a:p>
            <a:endParaRPr lang="fr-BE" dirty="0"/>
          </a:p>
          <a:p>
            <a:endParaRPr lang="fr-BE" dirty="0"/>
          </a:p>
        </p:txBody>
      </p:sp>
      <p:sp>
        <p:nvSpPr>
          <p:cNvPr id="4" name="ZoneTexte 3"/>
          <p:cNvSpPr txBox="1"/>
          <p:nvPr/>
        </p:nvSpPr>
        <p:spPr>
          <a:xfrm>
            <a:off x="494010" y="3501008"/>
            <a:ext cx="7920880" cy="1384995"/>
          </a:xfrm>
          <a:prstGeom prst="rect">
            <a:avLst/>
          </a:prstGeom>
          <a:noFill/>
        </p:spPr>
        <p:txBody>
          <a:bodyPr wrap="square" rtlCol="0">
            <a:spAutoFit/>
          </a:bodyPr>
          <a:lstStyle/>
          <a:p>
            <a:r>
              <a:rPr lang="fr-BE" sz="2000" b="1" dirty="0" smtClean="0"/>
              <a:t>Pour contrôler « réellement »  la validité d’une étude, </a:t>
            </a:r>
            <a:br>
              <a:rPr lang="fr-BE" sz="2000" b="1" dirty="0" smtClean="0"/>
            </a:br>
            <a:r>
              <a:rPr lang="fr-BE" sz="2000" b="1" dirty="0" smtClean="0"/>
              <a:t>il faut une armée de chercheurs d’analystes et de statisticiens .</a:t>
            </a:r>
            <a:br>
              <a:rPr lang="fr-BE" sz="2000" b="1" dirty="0" smtClean="0"/>
            </a:br>
            <a:r>
              <a:rPr lang="fr-BE" sz="2000" b="1" dirty="0" smtClean="0"/>
              <a:t>Qui va payer ?</a:t>
            </a:r>
            <a:r>
              <a:rPr lang="fr-BE" sz="2400" b="1" dirty="0" smtClean="0"/>
              <a:t/>
            </a:r>
            <a:br>
              <a:rPr lang="fr-BE" sz="2400" b="1" dirty="0" smtClean="0"/>
            </a:br>
            <a:endParaRPr lang="fr-BE" sz="24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24833" y="4210269"/>
            <a:ext cx="2038350" cy="2247900"/>
          </a:xfrm>
          <a:prstGeom prst="rect">
            <a:avLst/>
          </a:prstGeom>
        </p:spPr>
      </p:pic>
    </p:spTree>
    <p:extLst>
      <p:ext uri="{BB962C8B-B14F-4D97-AF65-F5344CB8AC3E}">
        <p14:creationId xmlns:p14="http://schemas.microsoft.com/office/powerpoint/2010/main" xmlns="" val="908986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98" y="260648"/>
            <a:ext cx="8229600" cy="1143000"/>
          </a:xfrm>
        </p:spPr>
        <p:txBody>
          <a:bodyPr>
            <a:noAutofit/>
          </a:bodyPr>
          <a:lstStyle/>
          <a:p>
            <a:r>
              <a:rPr lang="fr-BE" sz="3200" b="1" dirty="0" smtClean="0"/>
              <a:t>Coût des Médicaments .</a:t>
            </a:r>
            <a:br>
              <a:rPr lang="fr-BE" sz="3200" b="1" dirty="0" smtClean="0"/>
            </a:br>
            <a:r>
              <a:rPr lang="fr-BE" sz="3200" b="1" dirty="0" smtClean="0"/>
              <a:t>La recherche médicale .</a:t>
            </a:r>
            <a:br>
              <a:rPr lang="fr-BE" sz="3200" b="1" dirty="0" smtClean="0"/>
            </a:br>
            <a:r>
              <a:rPr lang="fr-BE" sz="3200" b="1" dirty="0" smtClean="0"/>
              <a:t>Contrôler la recherche ? .</a:t>
            </a:r>
            <a:endParaRPr lang="fr-BE" sz="3200" b="1" dirty="0"/>
          </a:p>
        </p:txBody>
      </p:sp>
      <p:sp>
        <p:nvSpPr>
          <p:cNvPr id="4" name="ZoneTexte 3"/>
          <p:cNvSpPr txBox="1"/>
          <p:nvPr/>
        </p:nvSpPr>
        <p:spPr>
          <a:xfrm>
            <a:off x="494010" y="3501008"/>
            <a:ext cx="7920880" cy="830997"/>
          </a:xfrm>
          <a:prstGeom prst="rect">
            <a:avLst/>
          </a:prstGeom>
          <a:noFill/>
        </p:spPr>
        <p:txBody>
          <a:bodyPr wrap="square" rtlCol="0">
            <a:spAutoFit/>
          </a:bodyPr>
          <a:lstStyle/>
          <a:p>
            <a:r>
              <a:rPr lang="fr-BE" sz="2400" b="1" dirty="0" smtClean="0"/>
              <a:t/>
            </a:r>
            <a:br>
              <a:rPr lang="fr-BE" sz="2400" b="1" dirty="0" smtClean="0"/>
            </a:br>
            <a:endParaRPr lang="fr-BE" sz="2400" b="1" dirty="0"/>
          </a:p>
        </p:txBody>
      </p:sp>
      <p:sp>
        <p:nvSpPr>
          <p:cNvPr id="5" name="ZoneTexte 4"/>
          <p:cNvSpPr txBox="1"/>
          <p:nvPr/>
        </p:nvSpPr>
        <p:spPr>
          <a:xfrm>
            <a:off x="611560" y="2060848"/>
            <a:ext cx="8208912" cy="1015663"/>
          </a:xfrm>
          <a:prstGeom prst="rect">
            <a:avLst/>
          </a:prstGeom>
          <a:noFill/>
        </p:spPr>
        <p:txBody>
          <a:bodyPr wrap="square" rtlCol="0">
            <a:spAutoFit/>
          </a:bodyPr>
          <a:lstStyle/>
          <a:p>
            <a:r>
              <a:rPr lang="fr-BE" sz="2000" b="1" dirty="0" smtClean="0"/>
              <a:t>Le seul contrôle effectif possible ,c’est les publicités …</a:t>
            </a:r>
            <a:br>
              <a:rPr lang="fr-BE" sz="2000" b="1" dirty="0" smtClean="0"/>
            </a:br>
            <a:r>
              <a:rPr lang="fr-BE" sz="2000" b="1" dirty="0" smtClean="0"/>
              <a:t>Mais quand on voit les difficultés et le succès des campagnes anti tabac …</a:t>
            </a:r>
          </a:p>
          <a:p>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3299269"/>
            <a:ext cx="1656184" cy="2331521"/>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3236304"/>
            <a:ext cx="1857375" cy="2457450"/>
          </a:xfrm>
          <a:prstGeom prst="rect">
            <a:avLst/>
          </a:prstGeom>
        </p:spPr>
      </p:pic>
    </p:spTree>
    <p:extLst>
      <p:ext uri="{BB962C8B-B14F-4D97-AF65-F5344CB8AC3E}">
        <p14:creationId xmlns:p14="http://schemas.microsoft.com/office/powerpoint/2010/main" xmlns="" val="3911345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98" y="260648"/>
            <a:ext cx="8229600" cy="1143000"/>
          </a:xfrm>
        </p:spPr>
        <p:txBody>
          <a:bodyPr>
            <a:noAutofit/>
          </a:bodyPr>
          <a:lstStyle/>
          <a:p>
            <a:r>
              <a:rPr lang="fr-BE" sz="3200" b="1" dirty="0" smtClean="0"/>
              <a:t>Coût des Médicaments .</a:t>
            </a:r>
            <a:br>
              <a:rPr lang="fr-BE" sz="3200" b="1" dirty="0" smtClean="0"/>
            </a:br>
            <a:r>
              <a:rPr lang="fr-BE" sz="3200" b="1" dirty="0" smtClean="0"/>
              <a:t>La recherche médicale .</a:t>
            </a:r>
            <a:br>
              <a:rPr lang="fr-BE" sz="3200" b="1" dirty="0" smtClean="0"/>
            </a:br>
            <a:r>
              <a:rPr lang="fr-BE" sz="3200" b="1" dirty="0" smtClean="0"/>
              <a:t>Contrôler la pub ? .</a:t>
            </a:r>
            <a:endParaRPr lang="fr-BE" sz="3200" b="1" dirty="0"/>
          </a:p>
        </p:txBody>
      </p:sp>
      <p:sp>
        <p:nvSpPr>
          <p:cNvPr id="4" name="ZoneTexte 3"/>
          <p:cNvSpPr txBox="1"/>
          <p:nvPr/>
        </p:nvSpPr>
        <p:spPr>
          <a:xfrm>
            <a:off x="107504" y="3501008"/>
            <a:ext cx="8307386" cy="954107"/>
          </a:xfrm>
          <a:prstGeom prst="rect">
            <a:avLst/>
          </a:prstGeom>
          <a:noFill/>
        </p:spPr>
        <p:txBody>
          <a:bodyPr wrap="square" rtlCol="0">
            <a:spAutoFit/>
          </a:bodyPr>
          <a:lstStyle/>
          <a:p>
            <a:r>
              <a:rPr lang="fr-BE" sz="2400" b="1" dirty="0" smtClean="0"/>
              <a:t/>
            </a:r>
            <a:br>
              <a:rPr lang="fr-BE" sz="2400" b="1" dirty="0" smtClean="0"/>
            </a:br>
            <a:r>
              <a:rPr lang="fr-BE" sz="3200" b="1" dirty="0" smtClean="0"/>
              <a:t>Avant :</a:t>
            </a:r>
            <a:endParaRPr lang="fr-BE" sz="3200" b="1" dirty="0"/>
          </a:p>
        </p:txBody>
      </p:sp>
      <p:sp>
        <p:nvSpPr>
          <p:cNvPr id="5" name="ZoneTexte 4"/>
          <p:cNvSpPr txBox="1"/>
          <p:nvPr/>
        </p:nvSpPr>
        <p:spPr>
          <a:xfrm>
            <a:off x="611560" y="2060848"/>
            <a:ext cx="8208912" cy="707886"/>
          </a:xfrm>
          <a:prstGeom prst="rect">
            <a:avLst/>
          </a:prstGeom>
          <a:noFill/>
        </p:spPr>
        <p:txBody>
          <a:bodyPr wrap="square" rtlCol="0">
            <a:spAutoFit/>
          </a:bodyPr>
          <a:lstStyle/>
          <a:p>
            <a:r>
              <a:rPr lang="fr-BE" sz="2000" b="1" dirty="0" smtClean="0"/>
              <a:t>Le seul contrôle effectif possible ,c’est les publicités …</a:t>
            </a:r>
            <a:br>
              <a:rPr lang="fr-BE" sz="2000" b="1" dirty="0" smtClean="0"/>
            </a:br>
            <a:r>
              <a:rPr lang="fr-BE" sz="2000" b="1" dirty="0" smtClean="0"/>
              <a:t>Mais quand on voit les difficultés et le succès des campagnes anti tabac …</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97579" y="2924944"/>
            <a:ext cx="4790460" cy="3588221"/>
          </a:xfrm>
          <a:prstGeom prst="rect">
            <a:avLst/>
          </a:prstGeom>
        </p:spPr>
      </p:pic>
    </p:spTree>
    <p:extLst>
      <p:ext uri="{BB962C8B-B14F-4D97-AF65-F5344CB8AC3E}">
        <p14:creationId xmlns:p14="http://schemas.microsoft.com/office/powerpoint/2010/main" xmlns="" val="271057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984" cy="5674642"/>
          </a:xfrm>
        </p:spPr>
        <p:txBody>
          <a:bodyPr>
            <a:normAutofit/>
          </a:bodyPr>
          <a:lstStyle/>
          <a:p>
            <a:r>
              <a:rPr lang="fr-BE" sz="2000" b="1" dirty="0" smtClean="0"/>
              <a:t/>
            </a:r>
            <a:br>
              <a:rPr lang="fr-BE" sz="2000" b="1" dirty="0" smtClean="0"/>
            </a:br>
            <a:r>
              <a:rPr lang="fr-BE" sz="2000" b="1" dirty="0" smtClean="0"/>
              <a:t/>
            </a:r>
            <a:br>
              <a:rPr lang="fr-BE" sz="2000" b="1" dirty="0" smtClean="0"/>
            </a:br>
            <a:r>
              <a:rPr lang="fr-BE" sz="3600" b="1" dirty="0" smtClean="0">
                <a:solidFill>
                  <a:srgbClr val="3333FF"/>
                </a:solidFill>
              </a:rPr>
              <a:t>C’est vous qui payez !</a:t>
            </a:r>
            <a:br>
              <a:rPr lang="fr-BE" sz="3600" b="1" dirty="0" smtClean="0">
                <a:solidFill>
                  <a:srgbClr val="3333FF"/>
                </a:solidFill>
              </a:rPr>
            </a:br>
            <a:r>
              <a:rPr lang="fr-BE" sz="3600" b="1" dirty="0">
                <a:solidFill>
                  <a:srgbClr val="3333FF"/>
                </a:solidFill>
              </a:rPr>
              <a:t/>
            </a:r>
            <a:br>
              <a:rPr lang="fr-BE" sz="3600" b="1" dirty="0">
                <a:solidFill>
                  <a:srgbClr val="3333FF"/>
                </a:solidFill>
              </a:rPr>
            </a:br>
            <a:r>
              <a:rPr lang="fr-BE" sz="2800" b="1" dirty="0" smtClean="0">
                <a:solidFill>
                  <a:srgbClr val="3333FF"/>
                </a:solidFill>
              </a:rPr>
              <a:t>Vos médicaments !</a:t>
            </a:r>
            <a:r>
              <a:rPr lang="fr-BE" sz="2800" b="1" dirty="0">
                <a:solidFill>
                  <a:srgbClr val="3333FF"/>
                </a:solidFill>
              </a:rPr>
              <a:t/>
            </a:r>
            <a:br>
              <a:rPr lang="fr-BE" sz="2800" b="1" dirty="0">
                <a:solidFill>
                  <a:srgbClr val="3333FF"/>
                </a:solidFill>
              </a:rPr>
            </a:br>
            <a:r>
              <a:rPr lang="fr-BE" sz="2800" b="1" dirty="0" smtClean="0">
                <a:solidFill>
                  <a:srgbClr val="3333FF"/>
                </a:solidFill>
              </a:rPr>
              <a:t>Et ceux des autres !</a:t>
            </a:r>
            <a:endParaRPr lang="fr-BE" sz="2800" b="1" dirty="0">
              <a:solidFill>
                <a:srgbClr val="3333FF"/>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260648"/>
            <a:ext cx="1683993" cy="2012577"/>
          </a:xfrm>
          <a:prstGeom prst="rect">
            <a:avLst/>
          </a:prstGeom>
        </p:spPr>
      </p:pic>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0652" y="4437112"/>
            <a:ext cx="1683993" cy="2012577"/>
          </a:xfrm>
          <a:prstGeom prst="rect">
            <a:avLst/>
          </a:prstGeom>
        </p:spPr>
      </p:pic>
    </p:spTree>
    <p:extLst>
      <p:ext uri="{BB962C8B-B14F-4D97-AF65-F5344CB8AC3E}">
        <p14:creationId xmlns:p14="http://schemas.microsoft.com/office/powerpoint/2010/main" xmlns="" val="2263889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98" y="260648"/>
            <a:ext cx="8229600" cy="1143000"/>
          </a:xfrm>
        </p:spPr>
        <p:txBody>
          <a:bodyPr>
            <a:noAutofit/>
          </a:bodyPr>
          <a:lstStyle/>
          <a:p>
            <a:r>
              <a:rPr lang="fr-BE" sz="3200" b="1" dirty="0" smtClean="0"/>
              <a:t>Coût des Médicaments .</a:t>
            </a:r>
            <a:br>
              <a:rPr lang="fr-BE" sz="3200" b="1" dirty="0" smtClean="0"/>
            </a:br>
            <a:r>
              <a:rPr lang="fr-BE" sz="3200" b="1" dirty="0" smtClean="0"/>
              <a:t>La recherche médicale .</a:t>
            </a:r>
            <a:br>
              <a:rPr lang="fr-BE" sz="3200" b="1" dirty="0" smtClean="0"/>
            </a:br>
            <a:r>
              <a:rPr lang="fr-BE" sz="3200" b="1" dirty="0" smtClean="0"/>
              <a:t>Contrôler la pub ? .</a:t>
            </a:r>
            <a:endParaRPr lang="fr-BE" sz="3200" b="1" dirty="0"/>
          </a:p>
        </p:txBody>
      </p:sp>
      <p:sp>
        <p:nvSpPr>
          <p:cNvPr id="4" name="ZoneTexte 3"/>
          <p:cNvSpPr txBox="1"/>
          <p:nvPr/>
        </p:nvSpPr>
        <p:spPr>
          <a:xfrm>
            <a:off x="179512" y="3501008"/>
            <a:ext cx="8235378" cy="3108543"/>
          </a:xfrm>
          <a:prstGeom prst="rect">
            <a:avLst/>
          </a:prstGeom>
          <a:noFill/>
        </p:spPr>
        <p:txBody>
          <a:bodyPr wrap="square" rtlCol="0">
            <a:spAutoFit/>
          </a:bodyPr>
          <a:lstStyle/>
          <a:p>
            <a:r>
              <a:rPr lang="fr-BE" sz="2400" b="1" dirty="0" smtClean="0"/>
              <a:t/>
            </a:r>
            <a:br>
              <a:rPr lang="fr-BE" sz="2400" b="1" dirty="0" smtClean="0"/>
            </a:br>
            <a:r>
              <a:rPr lang="fr-BE" sz="2800" b="1" dirty="0" smtClean="0"/>
              <a:t>Après :</a:t>
            </a:r>
            <a:endParaRPr lang="fr-BE" sz="2400" b="1" dirty="0" smtClean="0"/>
          </a:p>
          <a:p>
            <a:endParaRPr lang="fr-BE" sz="2400" b="1" dirty="0"/>
          </a:p>
          <a:p>
            <a:endParaRPr lang="fr-BE" sz="2400" b="1" dirty="0" smtClean="0"/>
          </a:p>
          <a:p>
            <a:endParaRPr lang="fr-BE" sz="2400" b="1" dirty="0"/>
          </a:p>
          <a:p>
            <a:endParaRPr lang="fr-BE" sz="2400" b="1" dirty="0" smtClean="0"/>
          </a:p>
          <a:p>
            <a:endParaRPr lang="fr-BE" sz="2400" b="1" dirty="0"/>
          </a:p>
          <a:p>
            <a:r>
              <a:rPr lang="fr-BE" sz="2400" b="1" dirty="0" smtClean="0"/>
              <a:t>Mais ça se vend toujours !</a:t>
            </a:r>
            <a:endParaRPr lang="fr-BE" sz="2400" b="1" dirty="0"/>
          </a:p>
        </p:txBody>
      </p:sp>
      <p:sp>
        <p:nvSpPr>
          <p:cNvPr id="5" name="ZoneTexte 4"/>
          <p:cNvSpPr txBox="1"/>
          <p:nvPr/>
        </p:nvSpPr>
        <p:spPr>
          <a:xfrm>
            <a:off x="611560" y="2060848"/>
            <a:ext cx="8208912" cy="707886"/>
          </a:xfrm>
          <a:prstGeom prst="rect">
            <a:avLst/>
          </a:prstGeom>
          <a:noFill/>
        </p:spPr>
        <p:txBody>
          <a:bodyPr wrap="square" rtlCol="0">
            <a:spAutoFit/>
          </a:bodyPr>
          <a:lstStyle/>
          <a:p>
            <a:r>
              <a:rPr lang="fr-BE" sz="2000" b="1" dirty="0" smtClean="0"/>
              <a:t>Le seul contrôle effectif possible ,c’est les publicités …</a:t>
            </a:r>
            <a:br>
              <a:rPr lang="fr-BE" sz="2000" b="1" dirty="0" smtClean="0"/>
            </a:br>
            <a:r>
              <a:rPr lang="fr-BE" sz="2000" b="1" dirty="0" smtClean="0"/>
              <a:t>Mais quand on voit les difficultés et le succès des campagnes anti tabac …</a:t>
            </a:r>
            <a:endParaRPr lang="fr-BE" sz="20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5720" y="2854452"/>
            <a:ext cx="4748728" cy="3809086"/>
          </a:xfrm>
          <a:prstGeom prst="rect">
            <a:avLst/>
          </a:prstGeom>
        </p:spPr>
      </p:pic>
    </p:spTree>
    <p:extLst>
      <p:ext uri="{BB962C8B-B14F-4D97-AF65-F5344CB8AC3E}">
        <p14:creationId xmlns:p14="http://schemas.microsoft.com/office/powerpoint/2010/main" xmlns="" val="1951278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615765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Coût des médicaments </a:t>
            </a:r>
            <a:endParaRPr lang="fr-BE" b="1" dirty="0"/>
          </a:p>
        </p:txBody>
      </p:sp>
      <p:sp>
        <p:nvSpPr>
          <p:cNvPr id="3" name="ZoneTexte 2"/>
          <p:cNvSpPr txBox="1"/>
          <p:nvPr/>
        </p:nvSpPr>
        <p:spPr>
          <a:xfrm>
            <a:off x="323528" y="1844824"/>
            <a:ext cx="8496944" cy="1815882"/>
          </a:xfrm>
          <a:prstGeom prst="rect">
            <a:avLst/>
          </a:prstGeom>
          <a:noFill/>
        </p:spPr>
        <p:txBody>
          <a:bodyPr wrap="square" rtlCol="0">
            <a:spAutoFit/>
          </a:bodyPr>
          <a:lstStyle/>
          <a:p>
            <a:pPr algn="ctr"/>
            <a:r>
              <a:rPr lang="fr-BE" sz="2800" b="1" dirty="0" smtClean="0"/>
              <a:t>On va passer maintenant du coût de « 1 » médicament,</a:t>
            </a:r>
            <a:br>
              <a:rPr lang="fr-BE" sz="2800" b="1" dirty="0" smtClean="0"/>
            </a:br>
            <a:r>
              <a:rPr lang="fr-BE" sz="2800" b="1" dirty="0" smtClean="0"/>
              <a:t>au coût « des » médicaments .</a:t>
            </a:r>
          </a:p>
          <a:p>
            <a:endParaRPr lang="fr-BE" sz="2800" b="1" dirty="0"/>
          </a:p>
          <a:p>
            <a:pPr algn="ctr"/>
            <a:r>
              <a:rPr lang="fr-BE" sz="2800" b="1" dirty="0" smtClean="0"/>
              <a:t>Faut suivre !</a:t>
            </a:r>
            <a:endParaRPr lang="fr-BE" sz="28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2773402"/>
            <a:ext cx="3096344" cy="3700956"/>
          </a:xfrm>
          <a:prstGeom prst="rect">
            <a:avLst/>
          </a:prstGeom>
        </p:spPr>
      </p:pic>
    </p:spTree>
    <p:extLst>
      <p:ext uri="{BB962C8B-B14F-4D97-AF65-F5344CB8AC3E}">
        <p14:creationId xmlns:p14="http://schemas.microsoft.com/office/powerpoint/2010/main" xmlns="" val="510914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Coût des médicaments </a:t>
            </a:r>
            <a:endParaRPr lang="fr-BE" b="1" dirty="0"/>
          </a:p>
        </p:txBody>
      </p:sp>
      <p:sp>
        <p:nvSpPr>
          <p:cNvPr id="3" name="ZoneTexte 2"/>
          <p:cNvSpPr txBox="1"/>
          <p:nvPr/>
        </p:nvSpPr>
        <p:spPr>
          <a:xfrm>
            <a:off x="323528" y="1844824"/>
            <a:ext cx="8496944" cy="954107"/>
          </a:xfrm>
          <a:prstGeom prst="rect">
            <a:avLst/>
          </a:prstGeom>
          <a:noFill/>
        </p:spPr>
        <p:txBody>
          <a:bodyPr wrap="square" rtlCol="0">
            <a:spAutoFit/>
          </a:bodyPr>
          <a:lstStyle/>
          <a:p>
            <a:pPr algn="ctr"/>
            <a:r>
              <a:rPr lang="fr-BE" sz="2800" b="1" dirty="0" smtClean="0"/>
              <a:t>En première analyse le prix DES médicaments dépend du nombre de maladies !</a:t>
            </a:r>
            <a:endParaRPr lang="fr-BE" sz="28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9832" y="3140968"/>
            <a:ext cx="2664296" cy="2935000"/>
          </a:xfrm>
          <a:prstGeom prst="rect">
            <a:avLst/>
          </a:prstGeom>
        </p:spPr>
      </p:pic>
    </p:spTree>
    <p:extLst>
      <p:ext uri="{BB962C8B-B14F-4D97-AF65-F5344CB8AC3E}">
        <p14:creationId xmlns:p14="http://schemas.microsoft.com/office/powerpoint/2010/main" xmlns="" val="2250241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smtClean="0"/>
              <a:t>Le nombre de maladies . </a:t>
            </a:r>
            <a:endParaRPr lang="fr-BE" b="1" dirty="0"/>
          </a:p>
        </p:txBody>
      </p:sp>
      <p:sp>
        <p:nvSpPr>
          <p:cNvPr id="3" name="ZoneTexte 2"/>
          <p:cNvSpPr txBox="1"/>
          <p:nvPr/>
        </p:nvSpPr>
        <p:spPr>
          <a:xfrm>
            <a:off x="107504" y="1844824"/>
            <a:ext cx="9036496" cy="523220"/>
          </a:xfrm>
          <a:prstGeom prst="rect">
            <a:avLst/>
          </a:prstGeom>
          <a:noFill/>
        </p:spPr>
        <p:txBody>
          <a:bodyPr wrap="square" rtlCol="0">
            <a:spAutoFit/>
          </a:bodyPr>
          <a:lstStyle/>
          <a:p>
            <a:r>
              <a:rPr lang="fr-BE" sz="2800" b="1" dirty="0" smtClean="0"/>
              <a:t>Le nombre de maladies dépend de beaucoup de choses ….!</a:t>
            </a:r>
            <a:endParaRPr lang="fr-BE" sz="2800" b="1" dirty="0"/>
          </a:p>
        </p:txBody>
      </p:sp>
      <p:sp>
        <p:nvSpPr>
          <p:cNvPr id="4" name="ZoneTexte 3"/>
          <p:cNvSpPr txBox="1"/>
          <p:nvPr/>
        </p:nvSpPr>
        <p:spPr>
          <a:xfrm>
            <a:off x="539552" y="3286721"/>
            <a:ext cx="8064896" cy="2677656"/>
          </a:xfrm>
          <a:prstGeom prst="rect">
            <a:avLst/>
          </a:prstGeom>
          <a:noFill/>
        </p:spPr>
        <p:txBody>
          <a:bodyPr wrap="square" rtlCol="0">
            <a:spAutoFit/>
          </a:bodyPr>
          <a:lstStyle/>
          <a:p>
            <a:r>
              <a:rPr lang="fr-BE" sz="2400" b="1" dirty="0" smtClean="0"/>
              <a:t>Il y a :</a:t>
            </a:r>
          </a:p>
          <a:p>
            <a:endParaRPr lang="fr-BE" sz="2400" b="1" dirty="0"/>
          </a:p>
          <a:p>
            <a:r>
              <a:rPr lang="fr-BE" sz="2400" b="1" dirty="0" smtClean="0"/>
              <a:t>	1° Les maladies « vraies » .</a:t>
            </a:r>
          </a:p>
          <a:p>
            <a:r>
              <a:rPr lang="fr-BE" sz="2400" b="1" dirty="0" smtClean="0"/>
              <a:t>	2° Les maladies « oubliées ».</a:t>
            </a:r>
          </a:p>
          <a:p>
            <a:r>
              <a:rPr lang="fr-BE" sz="2400" b="1" dirty="0" smtClean="0"/>
              <a:t>	3° Les maladies « inventées  ».</a:t>
            </a:r>
          </a:p>
          <a:p>
            <a:r>
              <a:rPr lang="fr-BE" sz="2400" b="1" dirty="0" smtClean="0"/>
              <a:t>	4° Les maladies « </a:t>
            </a:r>
            <a:r>
              <a:rPr lang="fr-BE" sz="2400" b="1" dirty="0"/>
              <a:t>suggérées</a:t>
            </a:r>
            <a:r>
              <a:rPr lang="fr-BE" sz="2400" b="1" dirty="0" smtClean="0"/>
              <a:t> » .</a:t>
            </a:r>
          </a:p>
          <a:p>
            <a:r>
              <a:rPr lang="fr-BE" sz="2400" b="1" dirty="0" smtClean="0"/>
              <a:t>	5° Les maladies « rebaptisées » .</a:t>
            </a:r>
            <a:endParaRPr lang="fr-BE" sz="24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2708920"/>
            <a:ext cx="2919147" cy="2575718"/>
          </a:xfrm>
          <a:prstGeom prst="rect">
            <a:avLst/>
          </a:prstGeom>
        </p:spPr>
      </p:pic>
    </p:spTree>
    <p:extLst>
      <p:ext uri="{BB962C8B-B14F-4D97-AF65-F5344CB8AC3E}">
        <p14:creationId xmlns:p14="http://schemas.microsoft.com/office/powerpoint/2010/main" xmlns="" val="3549462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1° Les maladies « vraies » .</a:t>
            </a:r>
            <a:endParaRPr lang="fr-BE" b="1" dirty="0"/>
          </a:p>
        </p:txBody>
      </p:sp>
      <p:sp>
        <p:nvSpPr>
          <p:cNvPr id="3" name="ZoneTexte 2"/>
          <p:cNvSpPr txBox="1"/>
          <p:nvPr/>
        </p:nvSpPr>
        <p:spPr>
          <a:xfrm>
            <a:off x="611560" y="1844824"/>
            <a:ext cx="8280920" cy="1200329"/>
          </a:xfrm>
          <a:prstGeom prst="rect">
            <a:avLst/>
          </a:prstGeom>
          <a:noFill/>
        </p:spPr>
        <p:txBody>
          <a:bodyPr wrap="square" rtlCol="0">
            <a:spAutoFit/>
          </a:bodyPr>
          <a:lstStyle/>
          <a:p>
            <a:r>
              <a:rPr lang="fr-BE" b="1" dirty="0" smtClean="0"/>
              <a:t>Le nombre de maladies « vraies » n’est pas une constante ; il varie en fonctions de :</a:t>
            </a:r>
          </a:p>
          <a:p>
            <a:endParaRPr lang="fr-BE" b="1" dirty="0"/>
          </a:p>
          <a:p>
            <a:pPr marL="342900" indent="-342900">
              <a:buAutoNum type="alphaLcParenR"/>
            </a:pPr>
            <a:r>
              <a:rPr lang="fr-BE" b="1" dirty="0" smtClean="0"/>
              <a:t>Des circonstances extérieures : pollution, mode de vie…</a:t>
            </a:r>
          </a:p>
          <a:p>
            <a:pPr marL="342900" indent="-342900">
              <a:buAutoNum type="alphaLcParenR"/>
            </a:pPr>
            <a:r>
              <a:rPr lang="fr-BE" b="1" dirty="0" smtClean="0"/>
              <a:t>Des circonstances indéterminées . </a:t>
            </a:r>
            <a:endParaRPr lang="fr-BE" b="1" dirty="0"/>
          </a:p>
        </p:txBody>
      </p:sp>
      <p:sp>
        <p:nvSpPr>
          <p:cNvPr id="4" name="ZoneTexte 3"/>
          <p:cNvSpPr txBox="1"/>
          <p:nvPr/>
        </p:nvSpPr>
        <p:spPr>
          <a:xfrm>
            <a:off x="611560" y="3284984"/>
            <a:ext cx="7920880" cy="1477328"/>
          </a:xfrm>
          <a:prstGeom prst="rect">
            <a:avLst/>
          </a:prstGeom>
          <a:noFill/>
        </p:spPr>
        <p:txBody>
          <a:bodyPr wrap="square" rtlCol="0">
            <a:spAutoFit/>
          </a:bodyPr>
          <a:lstStyle/>
          <a:p>
            <a:r>
              <a:rPr lang="fr-BE" b="1" dirty="0" smtClean="0"/>
              <a:t>Actuellement à titre d’exemple, nous constatons une recrudescence des maladies inflammatoires du système digestif  .</a:t>
            </a:r>
            <a:br>
              <a:rPr lang="fr-BE" b="1" dirty="0" smtClean="0"/>
            </a:br>
            <a:r>
              <a:rPr lang="fr-BE" b="1" dirty="0" smtClean="0"/>
              <a:t/>
            </a:r>
            <a:br>
              <a:rPr lang="fr-BE" b="1" dirty="0" smtClean="0"/>
            </a:br>
            <a:r>
              <a:rPr lang="fr-BE" b="1" dirty="0" smtClean="0"/>
              <a:t>Pourquoi ?</a:t>
            </a:r>
            <a:br>
              <a:rPr lang="fr-BE" b="1" dirty="0" smtClean="0"/>
            </a:br>
            <a:r>
              <a:rPr lang="fr-BE" b="1" dirty="0" smtClean="0"/>
              <a:t>Ce n’est pas clair, mais c’est certain : le malade est bien malade …</a:t>
            </a:r>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4762312"/>
            <a:ext cx="1690688" cy="169068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73724" y="4762312"/>
            <a:ext cx="1531719" cy="1838063"/>
          </a:xfrm>
          <a:prstGeom prst="rect">
            <a:avLst/>
          </a:prstGeom>
        </p:spPr>
      </p:pic>
    </p:spTree>
    <p:extLst>
      <p:ext uri="{BB962C8B-B14F-4D97-AF65-F5344CB8AC3E}">
        <p14:creationId xmlns:p14="http://schemas.microsoft.com/office/powerpoint/2010/main" xmlns="" val="1405944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1° Les maladies « vraies » .</a:t>
            </a:r>
            <a:endParaRPr lang="fr-BE" b="1" dirty="0"/>
          </a:p>
        </p:txBody>
      </p:sp>
      <p:sp>
        <p:nvSpPr>
          <p:cNvPr id="5" name="ZoneTexte 4"/>
          <p:cNvSpPr txBox="1"/>
          <p:nvPr/>
        </p:nvSpPr>
        <p:spPr>
          <a:xfrm>
            <a:off x="755576" y="2060848"/>
            <a:ext cx="7632848" cy="3170099"/>
          </a:xfrm>
          <a:prstGeom prst="rect">
            <a:avLst/>
          </a:prstGeom>
          <a:noFill/>
        </p:spPr>
        <p:txBody>
          <a:bodyPr wrap="square" rtlCol="0">
            <a:spAutoFit/>
          </a:bodyPr>
          <a:lstStyle/>
          <a:p>
            <a:pPr algn="ctr"/>
            <a:r>
              <a:rPr lang="fr-BE" sz="2000" b="1" dirty="0">
                <a:solidFill>
                  <a:schemeClr val="accent6">
                    <a:lumMod val="50000"/>
                  </a:schemeClr>
                </a:solidFill>
              </a:rPr>
              <a:t>Mais avec « tout çà »,on ne va pas très loin ; </a:t>
            </a:r>
            <a:r>
              <a:rPr lang="fr-BE" sz="2000" b="1" dirty="0" smtClean="0">
                <a:solidFill>
                  <a:schemeClr val="accent6">
                    <a:lumMod val="50000"/>
                  </a:schemeClr>
                </a:solidFill>
              </a:rPr>
              <a:t/>
            </a:r>
            <a:br>
              <a:rPr lang="fr-BE" sz="2000" b="1" dirty="0" smtClean="0">
                <a:solidFill>
                  <a:schemeClr val="accent6">
                    <a:lumMod val="50000"/>
                  </a:schemeClr>
                </a:solidFill>
              </a:rPr>
            </a:br>
            <a:r>
              <a:rPr lang="fr-BE" sz="2000" b="1" dirty="0" smtClean="0">
                <a:solidFill>
                  <a:schemeClr val="accent6">
                    <a:lumMod val="50000"/>
                  </a:schemeClr>
                </a:solidFill>
              </a:rPr>
              <a:t>le </a:t>
            </a:r>
            <a:r>
              <a:rPr lang="fr-BE" sz="2000" b="1" dirty="0">
                <a:solidFill>
                  <a:schemeClr val="accent6">
                    <a:lumMod val="50000"/>
                  </a:schemeClr>
                </a:solidFill>
              </a:rPr>
              <a:t>nombre de maladies « vraies » est relativement constant </a:t>
            </a:r>
            <a:r>
              <a:rPr lang="fr-BE" sz="2000" b="1" dirty="0" smtClean="0">
                <a:solidFill>
                  <a:schemeClr val="accent6">
                    <a:lumMod val="50000"/>
                  </a:schemeClr>
                </a:solidFill>
              </a:rPr>
              <a:t>.</a:t>
            </a:r>
          </a:p>
          <a:p>
            <a:pPr algn="ctr"/>
            <a:r>
              <a:rPr lang="fr-BE" sz="2000" b="1" dirty="0">
                <a:solidFill>
                  <a:schemeClr val="accent6">
                    <a:lumMod val="50000"/>
                  </a:schemeClr>
                </a:solidFill>
              </a:rPr>
              <a:t/>
            </a:r>
            <a:br>
              <a:rPr lang="fr-BE" sz="2000" b="1" dirty="0">
                <a:solidFill>
                  <a:schemeClr val="accent6">
                    <a:lumMod val="50000"/>
                  </a:schemeClr>
                </a:solidFill>
              </a:rPr>
            </a:br>
            <a:r>
              <a:rPr lang="fr-BE" sz="2000" b="1" dirty="0">
                <a:solidFill>
                  <a:schemeClr val="accent6">
                    <a:lumMod val="50000"/>
                  </a:schemeClr>
                </a:solidFill>
              </a:rPr>
              <a:t>En outre pour chacune d’entre elles il existe déjà </a:t>
            </a:r>
            <a:r>
              <a:rPr lang="fr-BE" sz="2000" b="1" dirty="0" smtClean="0">
                <a:solidFill>
                  <a:schemeClr val="accent6">
                    <a:lumMod val="50000"/>
                  </a:schemeClr>
                </a:solidFill>
              </a:rPr>
              <a:t> la plupart du temps au moins </a:t>
            </a:r>
            <a:r>
              <a:rPr lang="fr-BE" sz="2000" b="1" dirty="0" smtClean="0">
                <a:solidFill>
                  <a:schemeClr val="accent6">
                    <a:lumMod val="50000"/>
                  </a:schemeClr>
                </a:solidFill>
              </a:rPr>
              <a:t>« un » </a:t>
            </a:r>
            <a:r>
              <a:rPr lang="fr-BE" sz="2000" b="1" dirty="0">
                <a:solidFill>
                  <a:schemeClr val="accent6">
                    <a:lumMod val="50000"/>
                  </a:schemeClr>
                </a:solidFill>
              </a:rPr>
              <a:t>médicament </a:t>
            </a:r>
            <a:r>
              <a:rPr lang="fr-BE" sz="2000" b="1" dirty="0" smtClean="0">
                <a:solidFill>
                  <a:schemeClr val="accent6">
                    <a:lumMod val="50000"/>
                  </a:schemeClr>
                </a:solidFill>
              </a:rPr>
              <a:t>.</a:t>
            </a:r>
            <a:br>
              <a:rPr lang="fr-BE" sz="2000" b="1" dirty="0" smtClean="0">
                <a:solidFill>
                  <a:schemeClr val="accent6">
                    <a:lumMod val="50000"/>
                  </a:schemeClr>
                </a:solidFill>
              </a:rPr>
            </a:br>
            <a:r>
              <a:rPr lang="fr-BE" sz="2000" b="1" dirty="0" smtClean="0">
                <a:solidFill>
                  <a:schemeClr val="accent6">
                    <a:lumMod val="50000"/>
                  </a:schemeClr>
                </a:solidFill>
              </a:rPr>
              <a:t/>
            </a:r>
            <a:br>
              <a:rPr lang="fr-BE" sz="2000" b="1" dirty="0" smtClean="0">
                <a:solidFill>
                  <a:schemeClr val="accent6">
                    <a:lumMod val="50000"/>
                  </a:schemeClr>
                </a:solidFill>
              </a:rPr>
            </a:br>
            <a:r>
              <a:rPr lang="fr-BE" sz="2000" b="1" dirty="0" smtClean="0">
                <a:solidFill>
                  <a:schemeClr val="accent6">
                    <a:lumMod val="50000"/>
                  </a:schemeClr>
                </a:solidFill>
              </a:rPr>
              <a:t>Donc le nouveau médicament doit au moins avoir une efficacité supérieure aux précédents pour avoir une chance de s’imposer .</a:t>
            </a:r>
          </a:p>
          <a:p>
            <a:pPr algn="ctr"/>
            <a:endParaRPr lang="fr-BE" sz="2000" b="1" dirty="0">
              <a:solidFill>
                <a:schemeClr val="accent6">
                  <a:lumMod val="50000"/>
                </a:schemeClr>
              </a:solidFill>
            </a:endParaRPr>
          </a:p>
          <a:p>
            <a:pPr algn="ctr"/>
            <a:r>
              <a:rPr lang="fr-BE" sz="2000" b="1" dirty="0" smtClean="0">
                <a:solidFill>
                  <a:schemeClr val="accent6">
                    <a:lumMod val="50000"/>
                  </a:schemeClr>
                </a:solidFill>
              </a:rPr>
              <a:t>C’est pas du gagné d’avance </a:t>
            </a:r>
            <a:r>
              <a:rPr lang="fr-BE" sz="2000" b="1" dirty="0" smtClean="0"/>
              <a:t>!</a:t>
            </a:r>
            <a:endParaRPr lang="fr-BE"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7485" y="4573265"/>
            <a:ext cx="2143125" cy="2143125"/>
          </a:xfrm>
          <a:prstGeom prst="rect">
            <a:avLst/>
          </a:prstGeom>
        </p:spPr>
      </p:pic>
    </p:spTree>
    <p:extLst>
      <p:ext uri="{BB962C8B-B14F-4D97-AF65-F5344CB8AC3E}">
        <p14:creationId xmlns:p14="http://schemas.microsoft.com/office/powerpoint/2010/main" xmlns="" val="2675861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1° Les maladies « vraies » .</a:t>
            </a:r>
            <a:endParaRPr lang="fr-BE" b="1" dirty="0"/>
          </a:p>
        </p:txBody>
      </p:sp>
      <p:sp>
        <p:nvSpPr>
          <p:cNvPr id="3" name="ZoneTexte 2"/>
          <p:cNvSpPr txBox="1"/>
          <p:nvPr/>
        </p:nvSpPr>
        <p:spPr>
          <a:xfrm>
            <a:off x="611560" y="1844824"/>
            <a:ext cx="8280920" cy="2585323"/>
          </a:xfrm>
          <a:prstGeom prst="rect">
            <a:avLst/>
          </a:prstGeom>
          <a:noFill/>
        </p:spPr>
        <p:txBody>
          <a:bodyPr wrap="square" rtlCol="0">
            <a:spAutoFit/>
          </a:bodyPr>
          <a:lstStyle/>
          <a:p>
            <a:r>
              <a:rPr lang="fr-BE" b="1" dirty="0" smtClean="0"/>
              <a:t/>
            </a:r>
            <a:br>
              <a:rPr lang="fr-BE" b="1" dirty="0" smtClean="0"/>
            </a:br>
            <a:r>
              <a:rPr lang="fr-BE" b="1" dirty="0" smtClean="0"/>
              <a:t>Le marché du médicament pour les maladies « vraies »  existe  donc  ,</a:t>
            </a:r>
            <a:br>
              <a:rPr lang="fr-BE" b="1" dirty="0" smtClean="0"/>
            </a:br>
            <a:r>
              <a:rPr lang="fr-BE" b="1" dirty="0" smtClean="0"/>
              <a:t>mais il est encadré et limité  .</a:t>
            </a:r>
            <a:br>
              <a:rPr lang="fr-BE" b="1" dirty="0" smtClean="0"/>
            </a:br>
            <a:r>
              <a:rPr lang="fr-BE" b="1" dirty="0" smtClean="0">
                <a:solidFill>
                  <a:schemeClr val="accent6">
                    <a:lumMod val="50000"/>
                  </a:schemeClr>
                </a:solidFill>
              </a:rPr>
              <a:t>Il y a moyen de faire des bénéfices , mais pas une fortune .</a:t>
            </a:r>
          </a:p>
          <a:p>
            <a:endParaRPr lang="fr-BE" b="1" dirty="0">
              <a:solidFill>
                <a:schemeClr val="accent6">
                  <a:lumMod val="50000"/>
                </a:schemeClr>
              </a:solidFill>
            </a:endParaRPr>
          </a:p>
          <a:p>
            <a:r>
              <a:rPr lang="fr-BE" b="1" dirty="0" smtClean="0">
                <a:solidFill>
                  <a:schemeClr val="accent6">
                    <a:lumMod val="50000"/>
                  </a:schemeClr>
                </a:solidFill>
              </a:rPr>
              <a:t>Ce sont néanmoins d’un point de vue économique des rentrées constantes assurées car  représentant des besoins réels quasi incompressibles .</a:t>
            </a:r>
          </a:p>
          <a:p>
            <a:endParaRPr lang="fr-BE" b="1" dirty="0"/>
          </a:p>
          <a:p>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85145" y="3717032"/>
            <a:ext cx="3333750" cy="2771775"/>
          </a:xfrm>
          <a:prstGeom prst="rect">
            <a:avLst/>
          </a:prstGeom>
        </p:spPr>
      </p:pic>
    </p:spTree>
    <p:extLst>
      <p:ext uri="{BB962C8B-B14F-4D97-AF65-F5344CB8AC3E}">
        <p14:creationId xmlns:p14="http://schemas.microsoft.com/office/powerpoint/2010/main" xmlns="" val="298015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1° Les maladies « vraies » .</a:t>
            </a:r>
            <a:endParaRPr lang="fr-BE" b="1" dirty="0"/>
          </a:p>
        </p:txBody>
      </p:sp>
      <p:sp>
        <p:nvSpPr>
          <p:cNvPr id="3" name="ZoneTexte 2"/>
          <p:cNvSpPr txBox="1"/>
          <p:nvPr/>
        </p:nvSpPr>
        <p:spPr>
          <a:xfrm>
            <a:off x="594400" y="1844823"/>
            <a:ext cx="8280920" cy="984885"/>
          </a:xfrm>
          <a:prstGeom prst="rect">
            <a:avLst/>
          </a:prstGeom>
          <a:noFill/>
        </p:spPr>
        <p:txBody>
          <a:bodyPr wrap="square" rtlCol="0">
            <a:spAutoFit/>
          </a:bodyPr>
          <a:lstStyle/>
          <a:p>
            <a:r>
              <a:rPr lang="fr-BE" sz="2000" b="1" dirty="0">
                <a:solidFill>
                  <a:srgbClr val="FF0000"/>
                </a:solidFill>
              </a:rPr>
              <a:t>Tandis que si il n’y </a:t>
            </a:r>
            <a:r>
              <a:rPr lang="fr-BE" sz="2000" b="1" dirty="0" smtClean="0">
                <a:solidFill>
                  <a:srgbClr val="FF0000"/>
                </a:solidFill>
              </a:rPr>
              <a:t>a encore  </a:t>
            </a:r>
            <a:r>
              <a:rPr lang="fr-BE" sz="2000" b="1" dirty="0">
                <a:solidFill>
                  <a:srgbClr val="FF0000"/>
                </a:solidFill>
              </a:rPr>
              <a:t>« rien </a:t>
            </a:r>
            <a:r>
              <a:rPr lang="fr-BE" sz="2000" b="1" dirty="0" smtClean="0">
                <a:solidFill>
                  <a:srgbClr val="FF0000"/>
                </a:solidFill>
              </a:rPr>
              <a:t>» sur le marché  ….</a:t>
            </a:r>
            <a:br>
              <a:rPr lang="fr-BE" sz="2000" b="1" dirty="0" smtClean="0">
                <a:solidFill>
                  <a:srgbClr val="FF0000"/>
                </a:solidFill>
              </a:rPr>
            </a:br>
            <a:r>
              <a:rPr lang="fr-BE" sz="2000" b="1" dirty="0" smtClean="0">
                <a:solidFill>
                  <a:srgbClr val="FF0000"/>
                </a:solidFill>
              </a:rPr>
              <a:t>Alors </a:t>
            </a:r>
            <a:r>
              <a:rPr lang="fr-BE" sz="2000" b="1" dirty="0">
                <a:solidFill>
                  <a:srgbClr val="FF0000"/>
                </a:solidFill>
              </a:rPr>
              <a:t>là </a:t>
            </a:r>
            <a:r>
              <a:rPr lang="fr-BE" sz="2000" b="1" dirty="0" smtClean="0">
                <a:solidFill>
                  <a:srgbClr val="FF0000"/>
                </a:solidFill>
              </a:rPr>
              <a:t>…. Alors là …..</a:t>
            </a:r>
          </a:p>
          <a:p>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9572" y="2832869"/>
            <a:ext cx="6912769" cy="3456385"/>
          </a:xfrm>
          <a:prstGeom prst="rect">
            <a:avLst/>
          </a:prstGeom>
        </p:spPr>
      </p:pic>
    </p:spTree>
    <p:extLst>
      <p:ext uri="{BB962C8B-B14F-4D97-AF65-F5344CB8AC3E}">
        <p14:creationId xmlns:p14="http://schemas.microsoft.com/office/powerpoint/2010/main" xmlns="" val="625536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868" y="1916832"/>
            <a:ext cx="8497964" cy="2562200"/>
          </a:xfrm>
          <a:prstGeom prst="rect">
            <a:avLst/>
          </a:prstGeom>
        </p:spPr>
      </p:pic>
    </p:spTree>
    <p:extLst>
      <p:ext uri="{BB962C8B-B14F-4D97-AF65-F5344CB8AC3E}">
        <p14:creationId xmlns:p14="http://schemas.microsoft.com/office/powerpoint/2010/main" xmlns="" val="376693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984" cy="5674642"/>
          </a:xfrm>
        </p:spPr>
        <p:txBody>
          <a:bodyPr>
            <a:normAutofit fontScale="90000"/>
          </a:bodyPr>
          <a:lstStyle/>
          <a:p>
            <a:r>
              <a:rPr lang="fr-BE" sz="2800" b="1" dirty="0" smtClean="0"/>
              <a:t>Je ne veux pas vous faire perdre votre temps .</a:t>
            </a:r>
            <a:br>
              <a:rPr lang="fr-BE" sz="2800" b="1" dirty="0" smtClean="0"/>
            </a:br>
            <a:r>
              <a:rPr lang="fr-BE" sz="2800" b="1" dirty="0" smtClean="0"/>
              <a:t>Je ne veux pas enfoncer des portes ouvertes.</a:t>
            </a:r>
            <a:br>
              <a:rPr lang="fr-BE" sz="2800" b="1" dirty="0" smtClean="0"/>
            </a:br>
            <a:r>
              <a:rPr lang="fr-BE" sz="2800" b="1" dirty="0" smtClean="0"/>
              <a:t>Je ne veux pas vous promenez dans des lieux communs.</a:t>
            </a:r>
            <a:br>
              <a:rPr lang="fr-BE" sz="2800" b="1" dirty="0" smtClean="0"/>
            </a:br>
            <a:r>
              <a:rPr lang="fr-BE" sz="2800" b="1" dirty="0" smtClean="0"/>
              <a:t/>
            </a:r>
            <a:br>
              <a:rPr lang="fr-BE" sz="2800" b="1" dirty="0" smtClean="0"/>
            </a:br>
            <a:r>
              <a:rPr lang="fr-BE" sz="2800" b="1" dirty="0" smtClean="0"/>
              <a:t/>
            </a:r>
            <a:br>
              <a:rPr lang="fr-BE" sz="2800" b="1" dirty="0" smtClean="0"/>
            </a:br>
            <a:r>
              <a:rPr lang="fr-BE" sz="2800" b="1" dirty="0" smtClean="0"/>
              <a:t>Je veux vous faire partager mon expérience !</a:t>
            </a:r>
            <a:br>
              <a:rPr lang="fr-BE" sz="2800" b="1" dirty="0" smtClean="0"/>
            </a:br>
            <a:r>
              <a:rPr lang="fr-BE" sz="2800" b="1" dirty="0" smtClean="0"/>
              <a:t/>
            </a:r>
            <a:br>
              <a:rPr lang="fr-BE" sz="2800" b="1" dirty="0" smtClean="0"/>
            </a:br>
            <a:r>
              <a:rPr lang="fr-BE" sz="2800" b="1" dirty="0" smtClean="0"/>
              <a:t>Mon expérience , c’est </a:t>
            </a:r>
            <a:r>
              <a:rPr lang="fr-BE" sz="2800" b="1" dirty="0" smtClean="0"/>
              <a:t>« mon » </a:t>
            </a:r>
            <a:r>
              <a:rPr lang="fr-BE" sz="2800" b="1" dirty="0" smtClean="0"/>
              <a:t>expérience .</a:t>
            </a:r>
            <a:br>
              <a:rPr lang="fr-BE" sz="2800" b="1" dirty="0" smtClean="0"/>
            </a:br>
            <a:r>
              <a:rPr lang="fr-BE" sz="2800" b="1" dirty="0" smtClean="0"/>
              <a:t>Ce n’est pas parole d’évangile !</a:t>
            </a:r>
            <a:br>
              <a:rPr lang="fr-BE" sz="2800" b="1" dirty="0" smtClean="0"/>
            </a:br>
            <a:r>
              <a:rPr lang="fr-BE" sz="2800" b="1" dirty="0" smtClean="0"/>
              <a:t/>
            </a:r>
            <a:br>
              <a:rPr lang="fr-BE" sz="2800" b="1" dirty="0" smtClean="0"/>
            </a:br>
            <a:r>
              <a:rPr lang="fr-BE" sz="2800" b="1" dirty="0" smtClean="0"/>
              <a:t>Je ne demanderai pas de brûler ceux qui ne sont pas d’accord .</a:t>
            </a:r>
            <a:br>
              <a:rPr lang="fr-BE" sz="2800" b="1" dirty="0" smtClean="0"/>
            </a:br>
            <a:r>
              <a:rPr lang="fr-BE" sz="2800" b="1" dirty="0" smtClean="0"/>
              <a:t/>
            </a:r>
            <a:br>
              <a:rPr lang="fr-BE" sz="2800" b="1" dirty="0" smtClean="0"/>
            </a:br>
            <a:r>
              <a:rPr lang="fr-BE" sz="2800" b="1" dirty="0" smtClean="0"/>
              <a:t>Je vous demanderai votre avis .…</a:t>
            </a:r>
            <a:endParaRPr lang="fr-BE" sz="2800" b="1" dirty="0"/>
          </a:p>
        </p:txBody>
      </p:sp>
    </p:spTree>
    <p:extLst>
      <p:ext uri="{BB962C8B-B14F-4D97-AF65-F5344CB8AC3E}">
        <p14:creationId xmlns:p14="http://schemas.microsoft.com/office/powerpoint/2010/main" xmlns="" val="1395916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2°Les maladies « oubliées » .</a:t>
            </a:r>
            <a:endParaRPr lang="fr-BE" b="1" dirty="0"/>
          </a:p>
        </p:txBody>
      </p:sp>
      <p:sp>
        <p:nvSpPr>
          <p:cNvPr id="3" name="ZoneTexte 2"/>
          <p:cNvSpPr txBox="1"/>
          <p:nvPr/>
        </p:nvSpPr>
        <p:spPr>
          <a:xfrm>
            <a:off x="467544" y="1412776"/>
            <a:ext cx="8280920" cy="5078313"/>
          </a:xfrm>
          <a:prstGeom prst="rect">
            <a:avLst/>
          </a:prstGeom>
          <a:noFill/>
        </p:spPr>
        <p:txBody>
          <a:bodyPr wrap="square" rtlCol="0">
            <a:spAutoFit/>
          </a:bodyPr>
          <a:lstStyle/>
          <a:p>
            <a:r>
              <a:rPr lang="fr-BE" b="1" dirty="0" smtClean="0"/>
              <a:t>L’essentiel des besoins médicaux du monde est constitué d’anti infectieux de toutes natures: anti biotiques , anti viraux, anti parasitaires , anti mycosiques  .</a:t>
            </a:r>
          </a:p>
          <a:p>
            <a:endParaRPr lang="fr-BE" b="1" dirty="0"/>
          </a:p>
          <a:p>
            <a:r>
              <a:rPr lang="fr-BE" b="1" dirty="0" smtClean="0"/>
              <a:t>Ces médicaments ont un gros défaut :</a:t>
            </a:r>
          </a:p>
          <a:p>
            <a:endParaRPr lang="fr-BE" b="1" dirty="0"/>
          </a:p>
          <a:p>
            <a:pPr marL="342900" indent="-342900">
              <a:buAutoNum type="alphaLcParenR"/>
            </a:pPr>
            <a:r>
              <a:rPr lang="fr-BE" b="1" dirty="0" smtClean="0"/>
              <a:t>l’essentiel des besoins est dans les pays pauvres , donc dans des pays qui ne sauront pas payer les médicaments .</a:t>
            </a:r>
          </a:p>
          <a:p>
            <a:pPr marL="342900" indent="-342900">
              <a:buAutoNum type="alphaLcParenR"/>
            </a:pPr>
            <a:r>
              <a:rPr lang="fr-BE" b="1" dirty="0" smtClean="0"/>
              <a:t>Une fois « bien utilisé », le traitement (généralement) éradique la maladie; </a:t>
            </a:r>
            <a:br>
              <a:rPr lang="fr-BE" b="1" dirty="0" smtClean="0"/>
            </a:br>
            <a:r>
              <a:rPr lang="fr-BE" b="1" dirty="0" smtClean="0"/>
              <a:t>le « malade » n’est plus « malade » et ne doit donc plus consommer à vie des médicaments .</a:t>
            </a:r>
          </a:p>
          <a:p>
            <a:endParaRPr lang="fr-BE" b="1" dirty="0"/>
          </a:p>
          <a:p>
            <a:r>
              <a:rPr lang="fr-BE" b="1" dirty="0" smtClean="0"/>
              <a:t>Toutes ces raisons (au demeurant fort pertinentes) font que ces médicaments sont fort délaissés …</a:t>
            </a:r>
          </a:p>
          <a:p>
            <a:endParaRPr lang="fr-BE" b="1" dirty="0"/>
          </a:p>
          <a:p>
            <a:r>
              <a:rPr lang="fr-BE" b="1" dirty="0" smtClean="0"/>
              <a:t>Si quelqu’un doute encore de la préoccupation humanitaire des firmes pharmaceutique , je lui conseille de se pencher sur les procès faits aux organismes d’états du tiers monde voulant produire des anti Sida à prix « plancher » !!!</a:t>
            </a:r>
            <a:br>
              <a:rPr lang="fr-BE" b="1" dirty="0" smtClean="0"/>
            </a:br>
            <a:endParaRPr lang="fr-BE" b="1" dirty="0"/>
          </a:p>
        </p:txBody>
      </p:sp>
    </p:spTree>
    <p:extLst>
      <p:ext uri="{BB962C8B-B14F-4D97-AF65-F5344CB8AC3E}">
        <p14:creationId xmlns:p14="http://schemas.microsoft.com/office/powerpoint/2010/main" xmlns="" val="2561984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1949" y="2204864"/>
            <a:ext cx="8120102" cy="2448272"/>
          </a:xfrm>
          <a:prstGeom prst="rect">
            <a:avLst/>
          </a:prstGeom>
        </p:spPr>
      </p:pic>
    </p:spTree>
    <p:extLst>
      <p:ext uri="{BB962C8B-B14F-4D97-AF65-F5344CB8AC3E}">
        <p14:creationId xmlns:p14="http://schemas.microsoft.com/office/powerpoint/2010/main" xmlns="" val="387393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611560" y="1844824"/>
            <a:ext cx="8280920" cy="2031325"/>
          </a:xfrm>
          <a:prstGeom prst="rect">
            <a:avLst/>
          </a:prstGeom>
          <a:noFill/>
        </p:spPr>
        <p:txBody>
          <a:bodyPr wrap="square" rtlCol="0">
            <a:spAutoFit/>
          </a:bodyPr>
          <a:lstStyle/>
          <a:p>
            <a:r>
              <a:rPr lang="fr-BE" b="1" dirty="0" smtClean="0"/>
              <a:t>Le nombre de maladies « inventées » n’est pas non plus une constante , mais sa variation est toute différente  ; il varie principalement en fonctions du :</a:t>
            </a:r>
          </a:p>
          <a:p>
            <a:endParaRPr lang="fr-BE" b="1" dirty="0"/>
          </a:p>
          <a:p>
            <a:pPr marL="342900" indent="-342900">
              <a:buAutoNum type="alphaLcParenR"/>
            </a:pPr>
            <a:r>
              <a:rPr lang="fr-BE" b="1" dirty="0" smtClean="0"/>
              <a:t>caractère stressant de l’actualité … (l’affaire Dutroux..) .</a:t>
            </a:r>
          </a:p>
          <a:p>
            <a:pPr marL="342900" indent="-342900">
              <a:buAutoNum type="alphaLcParenR"/>
            </a:pPr>
            <a:r>
              <a:rPr lang="fr-BE" b="1" dirty="0" smtClean="0"/>
              <a:t>caractère stressant des conditions socio économiques … (chômage…) .</a:t>
            </a:r>
          </a:p>
          <a:p>
            <a:pPr marL="342900" indent="-342900">
              <a:buAutoNum type="alphaLcParenR"/>
            </a:pPr>
            <a:r>
              <a:rPr lang="fr-BE" b="1" dirty="0" smtClean="0"/>
              <a:t>la pression médiatique à elle seule (magazines féminins, </a:t>
            </a:r>
            <a:r>
              <a:rPr lang="fr-BE" b="1" dirty="0" err="1" smtClean="0"/>
              <a:t>etc</a:t>
            </a:r>
            <a:r>
              <a:rPr lang="fr-BE" b="1" dirty="0" smtClean="0"/>
              <a:t> …)</a:t>
            </a:r>
          </a:p>
          <a:p>
            <a:pPr marL="342900" indent="-342900">
              <a:buAutoNum type="alphaLcParenR"/>
            </a:pPr>
            <a:r>
              <a:rPr lang="fr-BE" b="1" dirty="0" smtClean="0"/>
              <a:t>la pression médiatique instiguée par les firmes qui ont des produits à placer …</a:t>
            </a:r>
            <a:endParaRPr lang="fr-BE" b="1" dirty="0"/>
          </a:p>
        </p:txBody>
      </p:sp>
      <p:sp>
        <p:nvSpPr>
          <p:cNvPr id="4" name="ZoneTexte 3"/>
          <p:cNvSpPr txBox="1"/>
          <p:nvPr/>
        </p:nvSpPr>
        <p:spPr>
          <a:xfrm>
            <a:off x="638737" y="4941168"/>
            <a:ext cx="7920880" cy="1477328"/>
          </a:xfrm>
          <a:prstGeom prst="rect">
            <a:avLst/>
          </a:prstGeom>
          <a:noFill/>
        </p:spPr>
        <p:txBody>
          <a:bodyPr wrap="square" rtlCol="0">
            <a:spAutoFit/>
          </a:bodyPr>
          <a:lstStyle/>
          <a:p>
            <a:r>
              <a:rPr lang="fr-BE" b="1" dirty="0" smtClean="0"/>
              <a:t>Pour éviter toute polémique je ne parlerai pas d’une maladie « inventée » en particulier , je parlerai de la maladie « X », une maladie qui a la particularité de ne PAS avoir été sollicitée par l’industrie pharmaceutique; elle est née « toute seule » et aurait pu disparaitre très rapidement si elle n’avait trouvé un terrain  « favorable »  …</a:t>
            </a:r>
            <a:endParaRPr lang="fr-BE" b="1" dirty="0"/>
          </a:p>
        </p:txBody>
      </p:sp>
    </p:spTree>
    <p:extLst>
      <p:ext uri="{BB962C8B-B14F-4D97-AF65-F5344CB8AC3E}">
        <p14:creationId xmlns:p14="http://schemas.microsoft.com/office/powerpoint/2010/main" xmlns="" val="898559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800219"/>
          </a:xfrm>
          <a:prstGeom prst="rect">
            <a:avLst/>
          </a:prstGeom>
          <a:noFill/>
        </p:spPr>
        <p:txBody>
          <a:bodyPr wrap="square" rtlCol="0">
            <a:spAutoFit/>
          </a:bodyPr>
          <a:lstStyle/>
          <a:p>
            <a:r>
              <a:rPr lang="fr-BE" sz="2800" b="1" dirty="0" smtClean="0"/>
              <a:t>Conditions « sine qua non » : la crédibilité médicale !!!!</a:t>
            </a:r>
            <a:endParaRPr lang="fr-BE" sz="2400" b="1" dirty="0" smtClean="0"/>
          </a:p>
          <a:p>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3177" y="2996952"/>
            <a:ext cx="4966602" cy="3560960"/>
          </a:xfrm>
          <a:prstGeom prst="rect">
            <a:avLst/>
          </a:prstGeom>
        </p:spPr>
      </p:pic>
    </p:spTree>
    <p:extLst>
      <p:ext uri="{BB962C8B-B14F-4D97-AF65-F5344CB8AC3E}">
        <p14:creationId xmlns:p14="http://schemas.microsoft.com/office/powerpoint/2010/main" xmlns="" val="1883200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800219"/>
          </a:xfrm>
          <a:prstGeom prst="rect">
            <a:avLst/>
          </a:prstGeom>
          <a:noFill/>
        </p:spPr>
        <p:txBody>
          <a:bodyPr wrap="square" rtlCol="0">
            <a:spAutoFit/>
          </a:bodyPr>
          <a:lstStyle/>
          <a:p>
            <a:r>
              <a:rPr lang="fr-BE" sz="2800" b="1" dirty="0" smtClean="0"/>
              <a:t>L’ordinateur ne change pas grand-chose à l’affaire …</a:t>
            </a:r>
            <a:endParaRPr lang="fr-BE" sz="2400" b="1" dirty="0" smtClean="0"/>
          </a:p>
          <a:p>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6749" y="2538523"/>
            <a:ext cx="5447579" cy="3772954"/>
          </a:xfrm>
          <a:prstGeom prst="rect">
            <a:avLst/>
          </a:prstGeom>
        </p:spPr>
      </p:pic>
    </p:spTree>
    <p:extLst>
      <p:ext uri="{BB962C8B-B14F-4D97-AF65-F5344CB8AC3E}">
        <p14:creationId xmlns:p14="http://schemas.microsoft.com/office/powerpoint/2010/main" xmlns="" val="2175581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800219"/>
          </a:xfrm>
          <a:prstGeom prst="rect">
            <a:avLst/>
          </a:prstGeom>
          <a:noFill/>
        </p:spPr>
        <p:txBody>
          <a:bodyPr wrap="square" rtlCol="0">
            <a:spAutoFit/>
          </a:bodyPr>
          <a:lstStyle/>
          <a:p>
            <a:pPr algn="ctr"/>
            <a:r>
              <a:rPr lang="fr-BE" sz="2800" b="1" dirty="0" smtClean="0"/>
              <a:t>C’est déjà mieux !</a:t>
            </a:r>
            <a:endParaRPr lang="fr-BE" sz="2400" b="1" dirty="0" smtClean="0"/>
          </a:p>
          <a:p>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1720" y="2673246"/>
            <a:ext cx="4730258" cy="3348385"/>
          </a:xfrm>
          <a:prstGeom prst="rect">
            <a:avLst/>
          </a:prstGeom>
        </p:spPr>
      </p:pic>
    </p:spTree>
    <p:extLst>
      <p:ext uri="{BB962C8B-B14F-4D97-AF65-F5344CB8AC3E}">
        <p14:creationId xmlns:p14="http://schemas.microsoft.com/office/powerpoint/2010/main" xmlns="" val="2973951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800219"/>
          </a:xfrm>
          <a:prstGeom prst="rect">
            <a:avLst/>
          </a:prstGeom>
          <a:noFill/>
        </p:spPr>
        <p:txBody>
          <a:bodyPr wrap="square" rtlCol="0">
            <a:spAutoFit/>
          </a:bodyPr>
          <a:lstStyle/>
          <a:p>
            <a:pPr algn="ctr"/>
            <a:r>
              <a:rPr lang="fr-BE" sz="2800" b="1" dirty="0" smtClean="0"/>
              <a:t>Vise spécialement un public adolescent !</a:t>
            </a:r>
            <a:endParaRPr lang="fr-BE" sz="2400" b="1" dirty="0" smtClean="0"/>
          </a:p>
          <a:p>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68810" y="2538412"/>
            <a:ext cx="5295477" cy="3667608"/>
          </a:xfrm>
          <a:prstGeom prst="rect">
            <a:avLst/>
          </a:prstGeom>
        </p:spPr>
      </p:pic>
    </p:spTree>
    <p:extLst>
      <p:ext uri="{BB962C8B-B14F-4D97-AF65-F5344CB8AC3E}">
        <p14:creationId xmlns:p14="http://schemas.microsoft.com/office/powerpoint/2010/main" xmlns="" val="4284777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0" y="1844823"/>
            <a:ext cx="9144000" cy="800219"/>
          </a:xfrm>
          <a:prstGeom prst="rect">
            <a:avLst/>
          </a:prstGeom>
          <a:noFill/>
        </p:spPr>
        <p:txBody>
          <a:bodyPr wrap="square" rtlCol="0">
            <a:spAutoFit/>
          </a:bodyPr>
          <a:lstStyle/>
          <a:p>
            <a:pPr algn="ctr"/>
            <a:r>
              <a:rPr lang="fr-BE" sz="2800" b="1" dirty="0" err="1" smtClean="0"/>
              <a:t>Ouahhhhh</a:t>
            </a:r>
            <a:r>
              <a:rPr lang="fr-BE" sz="2800" b="1" dirty="0" smtClean="0"/>
              <a:t> !!!     « Le » mec !        Vous avez vu ses diplômes </a:t>
            </a:r>
            <a:r>
              <a:rPr lang="fr-BE" sz="2800" b="1" dirty="0" smtClean="0"/>
              <a:t>?</a:t>
            </a:r>
            <a:br>
              <a:rPr lang="fr-BE" sz="2800" b="1" dirty="0" smtClean="0"/>
            </a:br>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2564904"/>
            <a:ext cx="3816424" cy="3816424"/>
          </a:xfrm>
          <a:prstGeom prst="rect">
            <a:avLst/>
          </a:prstGeom>
        </p:spPr>
      </p:pic>
    </p:spTree>
    <p:extLst>
      <p:ext uri="{BB962C8B-B14F-4D97-AF65-F5344CB8AC3E}">
        <p14:creationId xmlns:p14="http://schemas.microsoft.com/office/powerpoint/2010/main" xmlns="" val="668730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523220"/>
          </a:xfrm>
          <a:prstGeom prst="rect">
            <a:avLst/>
          </a:prstGeom>
          <a:noFill/>
        </p:spPr>
        <p:txBody>
          <a:bodyPr wrap="square" rtlCol="0">
            <a:spAutoFit/>
          </a:bodyPr>
          <a:lstStyle/>
          <a:p>
            <a:pPr algn="ctr"/>
            <a:r>
              <a:rPr lang="fr-BE" sz="2800" b="1" dirty="0" smtClean="0"/>
              <a:t>Les sectes (débutantes) … </a:t>
            </a: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79382" y="2267094"/>
            <a:ext cx="3600399" cy="4264550"/>
          </a:xfrm>
          <a:prstGeom prst="rect">
            <a:avLst/>
          </a:prstGeom>
        </p:spPr>
      </p:pic>
    </p:spTree>
    <p:extLst>
      <p:ext uri="{BB962C8B-B14F-4D97-AF65-F5344CB8AC3E}">
        <p14:creationId xmlns:p14="http://schemas.microsoft.com/office/powerpoint/2010/main" xmlns="" val="1307919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523220"/>
          </a:xfrm>
          <a:prstGeom prst="rect">
            <a:avLst/>
          </a:prstGeom>
          <a:noFill/>
        </p:spPr>
        <p:txBody>
          <a:bodyPr wrap="square" rtlCol="0">
            <a:spAutoFit/>
          </a:bodyPr>
          <a:lstStyle/>
          <a:p>
            <a:pPr algn="ctr"/>
            <a:r>
              <a:rPr lang="fr-BE" sz="2800" b="1" dirty="0" smtClean="0"/>
              <a:t>Les sectes (qui ont réussi) … </a:t>
            </a:r>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2368043"/>
            <a:ext cx="4320480" cy="4320480"/>
          </a:xfrm>
          <a:prstGeom prst="rect">
            <a:avLst/>
          </a:prstGeom>
        </p:spPr>
      </p:pic>
    </p:spTree>
    <p:extLst>
      <p:ext uri="{BB962C8B-B14F-4D97-AF65-F5344CB8AC3E}">
        <p14:creationId xmlns:p14="http://schemas.microsoft.com/office/powerpoint/2010/main" xmlns="" val="372514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034682"/>
          </a:xfrm>
        </p:spPr>
        <p:txBody>
          <a:bodyPr>
            <a:normAutofit fontScale="90000"/>
          </a:bodyPr>
          <a:lstStyle/>
          <a:p>
            <a:r>
              <a:rPr lang="fr-BE" sz="2800" b="1" dirty="0" smtClean="0"/>
              <a:t>Ce dont on va discuter « ici »,</a:t>
            </a:r>
            <a:br>
              <a:rPr lang="fr-BE" sz="2800" b="1" dirty="0" smtClean="0"/>
            </a:br>
            <a:r>
              <a:rPr lang="fr-BE" sz="2800" b="1" dirty="0" smtClean="0"/>
              <a:t>Ce n’est pas un problème médical ,</a:t>
            </a:r>
            <a:br>
              <a:rPr lang="fr-BE" sz="2800" b="1" dirty="0" smtClean="0"/>
            </a:br>
            <a:r>
              <a:rPr lang="fr-BE" sz="2800" b="1" dirty="0" smtClean="0"/>
              <a:t>C’est un problème de société !.</a:t>
            </a:r>
            <a:br>
              <a:rPr lang="fr-BE" sz="2800" b="1" dirty="0" smtClean="0"/>
            </a:br>
            <a:r>
              <a:rPr lang="fr-BE" sz="2800" b="1" dirty="0" smtClean="0"/>
              <a:t/>
            </a:r>
            <a:br>
              <a:rPr lang="fr-BE" sz="2800" b="1" dirty="0" smtClean="0"/>
            </a:br>
            <a:r>
              <a:rPr lang="fr-BE" sz="2800" b="1" dirty="0" smtClean="0"/>
              <a:t/>
            </a:r>
            <a:br>
              <a:rPr lang="fr-BE" sz="2800" b="1" dirty="0" smtClean="0"/>
            </a:br>
            <a:r>
              <a:rPr lang="fr-BE" sz="2800" b="1" dirty="0" smtClean="0"/>
              <a:t>Les médecins ne sont pas plus « atteints » que les autres .</a:t>
            </a:r>
            <a:br>
              <a:rPr lang="fr-BE" sz="2800" b="1" dirty="0" smtClean="0"/>
            </a:br>
            <a:r>
              <a:rPr lang="fr-BE" sz="2800" b="1" dirty="0" smtClean="0"/>
              <a:t>Si on ne parle que des médecins aujourd’hui,</a:t>
            </a:r>
            <a:br>
              <a:rPr lang="fr-BE" sz="2800" b="1" dirty="0" smtClean="0"/>
            </a:br>
            <a:r>
              <a:rPr lang="fr-BE" sz="2800" b="1" dirty="0" smtClean="0"/>
              <a:t>c’est que ce sujet ne concerne que la médecine …</a:t>
            </a:r>
            <a:br>
              <a:rPr lang="fr-BE" sz="2800" b="1" dirty="0" smtClean="0"/>
            </a:br>
            <a:r>
              <a:rPr lang="fr-BE" sz="2800" b="1" dirty="0"/>
              <a:t/>
            </a:r>
            <a:br>
              <a:rPr lang="fr-BE" sz="2800" b="1" dirty="0"/>
            </a:br>
            <a:r>
              <a:rPr lang="fr-BE" sz="2800" b="1" dirty="0" smtClean="0"/>
              <a:t>Mais AUCUNE profession n’est à l’abri de cette dérive !</a:t>
            </a:r>
            <a:br>
              <a:rPr lang="fr-BE" sz="2800" b="1" dirty="0" smtClean="0"/>
            </a:br>
            <a:r>
              <a:rPr lang="fr-BE" sz="2800" b="1" dirty="0" smtClean="0"/>
              <a:t>C’est bien là le drame </a:t>
            </a:r>
            <a:r>
              <a:rPr lang="fr-BE" sz="2800" b="1" dirty="0" smtClean="0"/>
              <a:t>!</a:t>
            </a:r>
            <a:br>
              <a:rPr lang="fr-BE" sz="2800" b="1" dirty="0" smtClean="0"/>
            </a:br>
            <a:r>
              <a:rPr lang="fr-BE" sz="2800" b="1" dirty="0" smtClean="0"/>
              <a:t>Toute la société est concernée !!!</a:t>
            </a:r>
            <a:r>
              <a:rPr lang="fr-BE" sz="2800" b="1" dirty="0" smtClean="0"/>
              <a:t/>
            </a:r>
            <a:br>
              <a:rPr lang="fr-BE" sz="2800" b="1" dirty="0" smtClean="0"/>
            </a:br>
            <a:r>
              <a:rPr lang="fr-BE" sz="2800" b="1" dirty="0"/>
              <a:t/>
            </a:r>
            <a:br>
              <a:rPr lang="fr-BE" sz="2800" b="1" dirty="0"/>
            </a:br>
            <a:r>
              <a:rPr lang="fr-BE" sz="2800" b="1" dirty="0" smtClean="0"/>
              <a:t>L’anormalité devient la norme ….</a:t>
            </a:r>
            <a:br>
              <a:rPr lang="fr-BE" sz="2800" b="1" dirty="0" smtClean="0"/>
            </a:br>
            <a:r>
              <a:rPr lang="fr-BE" sz="2800" b="1" dirty="0" smtClean="0"/>
              <a:t>Et la fin de la </a:t>
            </a:r>
            <a:r>
              <a:rPr lang="fr-BE" sz="2800" b="1" dirty="0" smtClean="0"/>
              <a:t>société devient  </a:t>
            </a:r>
            <a:r>
              <a:rPr lang="fr-BE" sz="2800" b="1" dirty="0" smtClean="0"/>
              <a:t>le lot commun ….</a:t>
            </a:r>
            <a:r>
              <a:rPr lang="fr-BE" sz="2800" b="1" dirty="0"/>
              <a:t/>
            </a:r>
            <a:br>
              <a:rPr lang="fr-BE" sz="2800" b="1" dirty="0"/>
            </a:br>
            <a:r>
              <a:rPr lang="fr-BE" sz="2800" b="1" dirty="0" smtClean="0"/>
              <a:t> </a:t>
            </a:r>
            <a:endParaRPr lang="fr-BE" sz="2800" b="1" dirty="0"/>
          </a:p>
        </p:txBody>
      </p:sp>
    </p:spTree>
    <p:extLst>
      <p:ext uri="{BB962C8B-B14F-4D97-AF65-F5344CB8AC3E}">
        <p14:creationId xmlns:p14="http://schemas.microsoft.com/office/powerpoint/2010/main" xmlns="" val="1336147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523220"/>
          </a:xfrm>
          <a:prstGeom prst="rect">
            <a:avLst/>
          </a:prstGeom>
          <a:noFill/>
        </p:spPr>
        <p:txBody>
          <a:bodyPr wrap="square" rtlCol="0">
            <a:spAutoFit/>
          </a:bodyPr>
          <a:lstStyle/>
          <a:p>
            <a:pPr algn="ctr"/>
            <a:r>
              <a:rPr lang="fr-BE" sz="2800" b="1" dirty="0" smtClean="0"/>
              <a:t>Les sectes (le schisme ) … </a:t>
            </a: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2535624"/>
            <a:ext cx="3312368" cy="3888432"/>
          </a:xfrm>
          <a:prstGeom prst="rect">
            <a:avLst/>
          </a:prstGeom>
        </p:spPr>
      </p:pic>
    </p:spTree>
    <p:extLst>
      <p:ext uri="{BB962C8B-B14F-4D97-AF65-F5344CB8AC3E}">
        <p14:creationId xmlns:p14="http://schemas.microsoft.com/office/powerpoint/2010/main" xmlns="" val="2803359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3" name="ZoneTexte 2"/>
          <p:cNvSpPr txBox="1"/>
          <p:nvPr/>
        </p:nvSpPr>
        <p:spPr>
          <a:xfrm>
            <a:off x="323528" y="1844823"/>
            <a:ext cx="8712968" cy="4401205"/>
          </a:xfrm>
          <a:prstGeom prst="rect">
            <a:avLst/>
          </a:prstGeom>
          <a:noFill/>
        </p:spPr>
        <p:txBody>
          <a:bodyPr wrap="square" rtlCol="0">
            <a:spAutoFit/>
          </a:bodyPr>
          <a:lstStyle/>
          <a:p>
            <a:pPr algn="ctr"/>
            <a:r>
              <a:rPr lang="fr-BE" sz="2800" b="1" dirty="0" smtClean="0">
                <a:solidFill>
                  <a:srgbClr val="FF0000"/>
                </a:solidFill>
              </a:rPr>
              <a:t>On fait </a:t>
            </a:r>
            <a:r>
              <a:rPr lang="fr-BE" sz="2800" b="1" dirty="0" smtClean="0"/>
              <a:t>ou </a:t>
            </a:r>
            <a:r>
              <a:rPr lang="fr-BE" sz="2800" b="1" dirty="0" smtClean="0">
                <a:solidFill>
                  <a:srgbClr val="FF0000"/>
                </a:solidFill>
              </a:rPr>
              <a:t>on fait pas </a:t>
            </a:r>
            <a:r>
              <a:rPr lang="fr-BE" sz="2800" b="1" dirty="0" smtClean="0"/>
              <a:t>la maladie « X » ?</a:t>
            </a:r>
          </a:p>
          <a:p>
            <a:pPr algn="ctr"/>
            <a:endParaRPr lang="fr-BE" sz="2800" b="1" dirty="0"/>
          </a:p>
          <a:p>
            <a:pPr algn="ctr"/>
            <a:endParaRPr lang="fr-BE" sz="2800" b="1" dirty="0" smtClean="0"/>
          </a:p>
          <a:p>
            <a:pPr algn="ctr"/>
            <a:endParaRPr lang="fr-BE" sz="2800" b="1" dirty="0"/>
          </a:p>
          <a:p>
            <a:pPr algn="ctr"/>
            <a:endParaRPr lang="fr-BE" sz="2800" b="1" dirty="0" smtClean="0"/>
          </a:p>
          <a:p>
            <a:pPr algn="ctr"/>
            <a:endParaRPr lang="fr-BE" sz="2800" b="1" dirty="0"/>
          </a:p>
          <a:p>
            <a:pPr algn="ctr"/>
            <a:endParaRPr lang="fr-BE" sz="2800" b="1" dirty="0" smtClean="0"/>
          </a:p>
          <a:p>
            <a:pPr algn="ctr"/>
            <a:endParaRPr lang="fr-BE" sz="2800" b="1" dirty="0"/>
          </a:p>
          <a:p>
            <a:pPr algn="ctr"/>
            <a:r>
              <a:rPr lang="fr-BE" sz="2800" b="1" dirty="0" smtClean="0"/>
              <a:t>C’est vous qui choisissez </a:t>
            </a:r>
            <a:r>
              <a:rPr lang="fr-BE" sz="2800" b="1" dirty="0" smtClean="0"/>
              <a:t>!</a:t>
            </a:r>
            <a:br>
              <a:rPr lang="fr-BE" sz="2800" b="1" dirty="0" smtClean="0"/>
            </a:br>
            <a:r>
              <a:rPr lang="fr-BE" sz="2800" b="1" dirty="0" smtClean="0"/>
              <a:t>On passe de la 71 à la </a:t>
            </a:r>
            <a:r>
              <a:rPr lang="fr-BE" sz="2800" b="1" dirty="0" smtClean="0">
                <a:hlinkClick r:id="rId2" action="ppaction://hlinksldjump"/>
              </a:rPr>
              <a:t>87</a:t>
            </a:r>
            <a:r>
              <a:rPr lang="fr-BE" sz="2800" b="1" dirty="0" smtClean="0"/>
              <a:t>,mais vous y perdez beaucoup …</a:t>
            </a:r>
            <a:endParaRPr lang="fr-BE" b="1" dirty="0"/>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87824" y="2430908"/>
            <a:ext cx="3603674" cy="2798147"/>
          </a:xfrm>
          <a:prstGeom prst="rect">
            <a:avLst/>
          </a:prstGeom>
        </p:spPr>
      </p:pic>
    </p:spTree>
    <p:extLst>
      <p:ext uri="{BB962C8B-B14F-4D97-AF65-F5344CB8AC3E}">
        <p14:creationId xmlns:p14="http://schemas.microsoft.com/office/powerpoint/2010/main" xmlns="" val="1677866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t>3°Les maladies « inventées » .</a:t>
            </a:r>
            <a:endParaRPr lang="fr-BE" b="1" dirty="0"/>
          </a:p>
        </p:txBody>
      </p:sp>
      <p:sp>
        <p:nvSpPr>
          <p:cNvPr id="4" name="ZoneTexte 3"/>
          <p:cNvSpPr txBox="1"/>
          <p:nvPr/>
        </p:nvSpPr>
        <p:spPr>
          <a:xfrm>
            <a:off x="638737" y="2214156"/>
            <a:ext cx="7920880" cy="1477328"/>
          </a:xfrm>
          <a:prstGeom prst="rect">
            <a:avLst/>
          </a:prstGeom>
          <a:noFill/>
        </p:spPr>
        <p:txBody>
          <a:bodyPr wrap="square" rtlCol="0">
            <a:spAutoFit/>
          </a:bodyPr>
          <a:lstStyle/>
          <a:p>
            <a:r>
              <a:rPr lang="fr-BE" b="1" dirty="0" smtClean="0"/>
              <a:t>Pour éviter toute polémique je ne parlerai pas d’une maladie « inventée » en particulier , je parlerai de la maladie « X », une maladie qui a la particularité de ne PAS avoir été sollicitée par l’industrie pharmaceutique; elle est née « toute seule » et aurait pu disparaitre très rapidement si elle n’avait trouvé un terrain  « favorable »  …</a:t>
            </a:r>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24486" y="3933056"/>
            <a:ext cx="2143125" cy="2143125"/>
          </a:xfrm>
          <a:prstGeom prst="rect">
            <a:avLst/>
          </a:prstGeom>
        </p:spPr>
      </p:pic>
    </p:spTree>
    <p:extLst>
      <p:ext uri="{BB962C8B-B14F-4D97-AF65-F5344CB8AC3E}">
        <p14:creationId xmlns:p14="http://schemas.microsoft.com/office/powerpoint/2010/main" xmlns="" val="569012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a:t>
            </a:r>
            <a:br>
              <a:rPr lang="fr-BE" b="1" dirty="0" smtClean="0"/>
            </a:br>
            <a:r>
              <a:rPr lang="fr-BE" sz="3100" b="1" dirty="0" smtClean="0"/>
              <a:t>Sa vie .</a:t>
            </a:r>
            <a:endParaRPr lang="fr-BE" sz="3100" b="1" dirty="0"/>
          </a:p>
        </p:txBody>
      </p:sp>
      <p:sp>
        <p:nvSpPr>
          <p:cNvPr id="3" name="ZoneTexte 2"/>
          <p:cNvSpPr txBox="1"/>
          <p:nvPr/>
        </p:nvSpPr>
        <p:spPr>
          <a:xfrm>
            <a:off x="611560" y="1830332"/>
            <a:ext cx="8280920" cy="4985980"/>
          </a:xfrm>
          <a:prstGeom prst="rect">
            <a:avLst/>
          </a:prstGeom>
          <a:noFill/>
        </p:spPr>
        <p:txBody>
          <a:bodyPr wrap="square" rtlCol="0">
            <a:spAutoFit/>
          </a:bodyPr>
          <a:lstStyle/>
          <a:p>
            <a:r>
              <a:rPr lang="fr-BE" sz="2400" b="1" dirty="0" smtClean="0">
                <a:solidFill>
                  <a:srgbClr val="FF0000"/>
                </a:solidFill>
              </a:rPr>
              <a:t>La maladie « X » est née « </a:t>
            </a:r>
            <a:r>
              <a:rPr lang="fr-BE" sz="2400" b="1" dirty="0" smtClean="0">
                <a:solidFill>
                  <a:srgbClr val="FF0000"/>
                </a:solidFill>
              </a:rPr>
              <a:t>spontanément »</a:t>
            </a:r>
            <a:r>
              <a:rPr lang="fr-BE" sz="2400" b="1" dirty="0" smtClean="0">
                <a:solidFill>
                  <a:srgbClr val="FF0000"/>
                </a:solidFill>
              </a:rPr>
              <a:t> ,comme une légende urbaine .</a:t>
            </a:r>
            <a:endParaRPr lang="fr-BE" sz="2400" b="1" dirty="0">
              <a:solidFill>
                <a:srgbClr val="FF0000"/>
              </a:solidFill>
            </a:endParaRPr>
          </a:p>
          <a:p>
            <a:r>
              <a:rPr lang="fr-BE" sz="2400" b="1" dirty="0" smtClean="0">
                <a:solidFill>
                  <a:srgbClr val="FF0000"/>
                </a:solidFill>
              </a:rPr>
              <a:t>Elle a trouvé sa niche écologique , et à partir de là ,et contre toute rationalité elle a pu croitre et embellir .</a:t>
            </a:r>
            <a:br>
              <a:rPr lang="fr-BE" sz="2400" b="1" dirty="0" smtClean="0">
                <a:solidFill>
                  <a:srgbClr val="FF0000"/>
                </a:solidFill>
              </a:rPr>
            </a:br>
            <a:r>
              <a:rPr lang="fr-BE" sz="2400" b="1" dirty="0" smtClean="0"/>
              <a:t/>
            </a:r>
            <a:br>
              <a:rPr lang="fr-BE" sz="2400" b="1" dirty="0" smtClean="0"/>
            </a:br>
            <a:r>
              <a:rPr lang="fr-BE" sz="2400" b="1" dirty="0" smtClean="0"/>
              <a:t>Elle est actuellement au firmament , mais des premiers signes de disparitions apparaissent; en particulier on commence à changer son nom …</a:t>
            </a:r>
            <a:br>
              <a:rPr lang="fr-BE" sz="2400" b="1" dirty="0" smtClean="0"/>
            </a:br>
            <a:r>
              <a:rPr lang="fr-BE" sz="2400" b="1" dirty="0" smtClean="0"/>
              <a:t>Et c’est </a:t>
            </a:r>
            <a:r>
              <a:rPr lang="fr-BE" sz="2400" b="1" dirty="0" smtClean="0"/>
              <a:t>aussi « mauvais » que de disparaitre de la photo officielle du Premier Mai à  la tribune du Kremlin … Ca annonce souvent une fin prochaine …</a:t>
            </a:r>
            <a:endParaRPr lang="fr-BE" b="1" dirty="0" smtClean="0"/>
          </a:p>
          <a:p>
            <a:endParaRPr lang="fr-BE" b="1" dirty="0" smtClean="0"/>
          </a:p>
          <a:p>
            <a:r>
              <a:rPr lang="fr-BE" b="1" dirty="0" smtClean="0"/>
              <a:t/>
            </a:r>
            <a:br>
              <a:rPr lang="fr-BE" b="1" dirty="0" smtClean="0"/>
            </a:br>
            <a:endParaRPr lang="fr-BE" b="1" dirty="0"/>
          </a:p>
        </p:txBody>
      </p:sp>
    </p:spTree>
    <p:extLst>
      <p:ext uri="{BB962C8B-B14F-4D97-AF65-F5344CB8AC3E}">
        <p14:creationId xmlns:p14="http://schemas.microsoft.com/office/powerpoint/2010/main" xmlns="" val="288814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a:t>
            </a:r>
            <a:br>
              <a:rPr lang="fr-BE" b="1" dirty="0" smtClean="0"/>
            </a:br>
            <a:r>
              <a:rPr lang="fr-BE" sz="3100" b="1" dirty="0" smtClean="0"/>
              <a:t>Les « victimes » .</a:t>
            </a:r>
            <a:endParaRPr lang="fr-BE" sz="3100" b="1" dirty="0"/>
          </a:p>
        </p:txBody>
      </p:sp>
      <p:sp>
        <p:nvSpPr>
          <p:cNvPr id="3" name="ZoneTexte 2"/>
          <p:cNvSpPr txBox="1"/>
          <p:nvPr/>
        </p:nvSpPr>
        <p:spPr>
          <a:xfrm>
            <a:off x="611560" y="1830332"/>
            <a:ext cx="8280920" cy="1661993"/>
          </a:xfrm>
          <a:prstGeom prst="rect">
            <a:avLst/>
          </a:prstGeom>
          <a:noFill/>
        </p:spPr>
        <p:txBody>
          <a:bodyPr wrap="square" rtlCol="0">
            <a:spAutoFit/>
          </a:bodyPr>
          <a:lstStyle/>
          <a:p>
            <a:r>
              <a:rPr lang="fr-BE" sz="2400" b="1" dirty="0" smtClean="0"/>
              <a:t>80 % de femmes au minimum .</a:t>
            </a:r>
          </a:p>
          <a:p>
            <a:r>
              <a:rPr lang="fr-BE" sz="2400" b="1" dirty="0" smtClean="0"/>
              <a:t>Principalement des femmes totalement « non actives » </a:t>
            </a:r>
            <a:r>
              <a:rPr lang="fr-BE" b="1" dirty="0" smtClean="0"/>
              <a:t>.</a:t>
            </a:r>
          </a:p>
          <a:p>
            <a:endParaRPr lang="fr-BE" b="1" dirty="0" smtClean="0"/>
          </a:p>
          <a:p>
            <a:r>
              <a:rPr lang="fr-BE" b="1" dirty="0" smtClean="0"/>
              <a:t/>
            </a:r>
            <a:br>
              <a:rPr lang="fr-BE" b="1" dirty="0" smtClean="0"/>
            </a:br>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2852936"/>
            <a:ext cx="3960440" cy="3600400"/>
          </a:xfrm>
          <a:prstGeom prst="rect">
            <a:avLst/>
          </a:prstGeom>
        </p:spPr>
      </p:pic>
    </p:spTree>
    <p:extLst>
      <p:ext uri="{BB962C8B-B14F-4D97-AF65-F5344CB8AC3E}">
        <p14:creationId xmlns:p14="http://schemas.microsoft.com/office/powerpoint/2010/main" xmlns="" val="3380121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 .</a:t>
            </a:r>
            <a:br>
              <a:rPr lang="fr-BE" b="1" dirty="0" smtClean="0"/>
            </a:br>
            <a:r>
              <a:rPr lang="fr-BE" sz="3100" b="1" dirty="0" smtClean="0"/>
              <a:t>Facteurs favorisants.</a:t>
            </a:r>
            <a:endParaRPr lang="fr-BE" sz="3100" b="1" dirty="0"/>
          </a:p>
        </p:txBody>
      </p:sp>
      <p:sp>
        <p:nvSpPr>
          <p:cNvPr id="3" name="ZoneTexte 2"/>
          <p:cNvSpPr txBox="1"/>
          <p:nvPr/>
        </p:nvSpPr>
        <p:spPr>
          <a:xfrm>
            <a:off x="467544" y="1844824"/>
            <a:ext cx="8280920" cy="4247317"/>
          </a:xfrm>
          <a:prstGeom prst="rect">
            <a:avLst/>
          </a:prstGeom>
          <a:noFill/>
        </p:spPr>
        <p:txBody>
          <a:bodyPr wrap="square" rtlCol="0">
            <a:spAutoFit/>
          </a:bodyPr>
          <a:lstStyle/>
          <a:p>
            <a:r>
              <a:rPr lang="fr-BE" sz="2400" b="1" dirty="0" smtClean="0">
                <a:solidFill>
                  <a:schemeClr val="accent6">
                    <a:lumMod val="50000"/>
                  </a:schemeClr>
                </a:solidFill>
              </a:rPr>
              <a:t>Lecture des magazines « tout venant » traitant de la question .</a:t>
            </a:r>
          </a:p>
          <a:p>
            <a:r>
              <a:rPr lang="fr-BE" sz="2400" b="1" dirty="0" smtClean="0">
                <a:solidFill>
                  <a:schemeClr val="accent6">
                    <a:lumMod val="50000"/>
                  </a:schemeClr>
                </a:solidFill>
              </a:rPr>
              <a:t>Existence d’associations locales de malades .</a:t>
            </a:r>
          </a:p>
          <a:p>
            <a:r>
              <a:rPr lang="fr-BE" sz="2400" b="1" dirty="0" smtClean="0">
                <a:solidFill>
                  <a:schemeClr val="accent6">
                    <a:lumMod val="50000"/>
                  </a:schemeClr>
                </a:solidFill>
              </a:rPr>
              <a:t>Existence d’un cas parmi les proches .</a:t>
            </a:r>
          </a:p>
          <a:p>
            <a:endParaRPr lang="fr-BE" sz="2400" b="1" dirty="0"/>
          </a:p>
          <a:p>
            <a:pPr algn="ctr"/>
            <a:endParaRPr lang="fr-BE" sz="2400" b="1" dirty="0" smtClean="0"/>
          </a:p>
          <a:p>
            <a:pPr algn="ctr"/>
            <a:r>
              <a:rPr lang="fr-BE" sz="2400" b="1" dirty="0" smtClean="0">
                <a:solidFill>
                  <a:srgbClr val="FF0000"/>
                </a:solidFill>
              </a:rPr>
              <a:t>La maladie « X » ,bien que n’existant pas,</a:t>
            </a:r>
            <a:br>
              <a:rPr lang="fr-BE" sz="2400" b="1" dirty="0" smtClean="0">
                <a:solidFill>
                  <a:srgbClr val="FF0000"/>
                </a:solidFill>
              </a:rPr>
            </a:br>
            <a:r>
              <a:rPr lang="fr-BE" sz="2400" b="1" dirty="0" smtClean="0">
                <a:solidFill>
                  <a:srgbClr val="FF0000"/>
                </a:solidFill>
              </a:rPr>
              <a:t>a néanmoins de fortes potentialités </a:t>
            </a:r>
            <a:r>
              <a:rPr lang="fr-BE" sz="2400" b="1" dirty="0" smtClean="0">
                <a:solidFill>
                  <a:srgbClr val="FF0000"/>
                </a:solidFill>
              </a:rPr>
              <a:t>épidémiques … </a:t>
            </a:r>
            <a:r>
              <a:rPr lang="fr-BE" sz="2400" b="1" dirty="0" smtClean="0"/>
              <a:t>,</a:t>
            </a:r>
          </a:p>
          <a:p>
            <a:pPr algn="ctr"/>
            <a:r>
              <a:rPr lang="fr-BE" sz="2400" b="1" dirty="0" smtClean="0"/>
              <a:t>Et plus on la laisse courir,</a:t>
            </a:r>
          </a:p>
          <a:p>
            <a:pPr algn="ctr"/>
            <a:r>
              <a:rPr lang="fr-BE" sz="2400" b="1" dirty="0" smtClean="0"/>
              <a:t>Plus elle fait de victimes !!!</a:t>
            </a:r>
            <a:endParaRPr lang="fr-BE" b="1" dirty="0" smtClean="0"/>
          </a:p>
          <a:p>
            <a:endParaRPr lang="fr-BE" b="1" dirty="0" smtClean="0"/>
          </a:p>
          <a:p>
            <a:r>
              <a:rPr lang="fr-BE" b="1" dirty="0" smtClean="0"/>
              <a:t/>
            </a:r>
            <a:br>
              <a:rPr lang="fr-BE" b="1" dirty="0" smtClean="0"/>
            </a:b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0905" y="5157192"/>
            <a:ext cx="1154237" cy="1499922"/>
          </a:xfrm>
          <a:prstGeom prst="rect">
            <a:avLst/>
          </a:prstGeom>
        </p:spPr>
      </p:pic>
    </p:spTree>
    <p:extLst>
      <p:ext uri="{BB962C8B-B14F-4D97-AF65-F5344CB8AC3E}">
        <p14:creationId xmlns:p14="http://schemas.microsoft.com/office/powerpoint/2010/main" xmlns="" val="5470110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 .</a:t>
            </a:r>
            <a:br>
              <a:rPr lang="fr-BE" b="1" dirty="0" smtClean="0"/>
            </a:br>
            <a:r>
              <a:rPr lang="fr-BE" sz="3100" b="1" dirty="0" smtClean="0"/>
              <a:t>Les symptômes .</a:t>
            </a:r>
            <a:endParaRPr lang="fr-BE" sz="3100" b="1" dirty="0"/>
          </a:p>
        </p:txBody>
      </p:sp>
      <p:sp>
        <p:nvSpPr>
          <p:cNvPr id="3" name="ZoneTexte 2"/>
          <p:cNvSpPr txBox="1"/>
          <p:nvPr/>
        </p:nvSpPr>
        <p:spPr>
          <a:xfrm>
            <a:off x="611560" y="1844824"/>
            <a:ext cx="8280920" cy="4893647"/>
          </a:xfrm>
          <a:prstGeom prst="rect">
            <a:avLst/>
          </a:prstGeom>
          <a:noFill/>
        </p:spPr>
        <p:txBody>
          <a:bodyPr wrap="square" rtlCol="0">
            <a:spAutoFit/>
          </a:bodyPr>
          <a:lstStyle/>
          <a:p>
            <a:r>
              <a:rPr lang="fr-BE" b="1" dirty="0" smtClean="0"/>
              <a:t/>
            </a:r>
            <a:br>
              <a:rPr lang="fr-BE" b="1" dirty="0" smtClean="0"/>
            </a:br>
            <a:r>
              <a:rPr lang="fr-BE" sz="2000" b="1" dirty="0" smtClean="0"/>
              <a:t/>
            </a:r>
            <a:br>
              <a:rPr lang="fr-BE" sz="2000" b="1" dirty="0" smtClean="0"/>
            </a:br>
            <a:r>
              <a:rPr lang="fr-BE" sz="2000" b="1" dirty="0" smtClean="0">
                <a:solidFill>
                  <a:schemeClr val="accent6">
                    <a:lumMod val="50000"/>
                  </a:schemeClr>
                </a:solidFill>
              </a:rPr>
              <a:t>Les symptômes attribués à cette maladie sont tels qu’il est rigoureusement impossible que quiconque ne soit pas susceptible d’en avoir présenté au moins « 1 »…</a:t>
            </a:r>
          </a:p>
          <a:p>
            <a:endParaRPr lang="fr-BE" sz="2000" b="1" dirty="0"/>
          </a:p>
          <a:p>
            <a:r>
              <a:rPr lang="fr-BE" sz="2000" b="1" dirty="0" smtClean="0"/>
              <a:t>	Sensation de malaise diffus .</a:t>
            </a:r>
          </a:p>
          <a:p>
            <a:r>
              <a:rPr lang="fr-BE" sz="2000" b="1" dirty="0" smtClean="0"/>
              <a:t>	Sensation de fatigue.</a:t>
            </a:r>
          </a:p>
          <a:p>
            <a:r>
              <a:rPr lang="fr-BE" sz="2000" b="1" dirty="0" smtClean="0"/>
              <a:t>	Trouble de concentration.</a:t>
            </a:r>
          </a:p>
          <a:p>
            <a:r>
              <a:rPr lang="fr-BE" sz="2000" b="1" dirty="0" smtClean="0"/>
              <a:t>	Trouble de mémoire </a:t>
            </a:r>
          </a:p>
          <a:p>
            <a:r>
              <a:rPr lang="fr-BE" sz="2000" b="1" dirty="0" smtClean="0"/>
              <a:t>	Etat dépressif plus ou moins intense.</a:t>
            </a:r>
          </a:p>
          <a:p>
            <a:r>
              <a:rPr lang="fr-BE" sz="2000" b="1" dirty="0" smtClean="0"/>
              <a:t>	Douleur mal localisée des os , des muscles ou des articulations .</a:t>
            </a:r>
            <a:br>
              <a:rPr lang="fr-BE" sz="2000" b="1" dirty="0" smtClean="0"/>
            </a:br>
            <a:r>
              <a:rPr lang="fr-BE" sz="2000" b="1" dirty="0" smtClean="0"/>
              <a:t>	Douleur mal </a:t>
            </a:r>
            <a:r>
              <a:rPr lang="fr-BE" sz="2000" b="1" dirty="0" smtClean="0"/>
              <a:t>descriptibles </a:t>
            </a:r>
            <a:r>
              <a:rPr lang="fr-BE" sz="2000" b="1" dirty="0" smtClean="0"/>
              <a:t>…</a:t>
            </a:r>
          </a:p>
          <a:p>
            <a:endParaRPr lang="fr-BE" b="1" dirty="0" smtClean="0"/>
          </a:p>
          <a:p>
            <a:r>
              <a:rPr lang="fr-BE" b="1" dirty="0" smtClean="0"/>
              <a:t/>
            </a:r>
            <a:br>
              <a:rPr lang="fr-BE" b="1" dirty="0" smtClean="0"/>
            </a:b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9038" y="3212976"/>
            <a:ext cx="2466975" cy="1847850"/>
          </a:xfrm>
          <a:prstGeom prst="rect">
            <a:avLst/>
          </a:prstGeom>
        </p:spPr>
      </p:pic>
    </p:spTree>
    <p:extLst>
      <p:ext uri="{BB962C8B-B14F-4D97-AF65-F5344CB8AC3E}">
        <p14:creationId xmlns:p14="http://schemas.microsoft.com/office/powerpoint/2010/main" xmlns="" val="2055309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892480" cy="1143000"/>
          </a:xfrm>
        </p:spPr>
        <p:txBody>
          <a:bodyPr>
            <a:noAutofit/>
          </a:bodyPr>
          <a:lstStyle/>
          <a:p>
            <a:r>
              <a:rPr lang="fr-BE" sz="2800" b="1" dirty="0" smtClean="0"/>
              <a:t>Vous vous sentez « fatigué »?</a:t>
            </a:r>
            <a:br>
              <a:rPr lang="fr-BE" sz="2800" b="1" dirty="0" smtClean="0"/>
            </a:br>
            <a:r>
              <a:rPr lang="fr-BE" sz="2800" b="1" dirty="0" smtClean="0"/>
              <a:t>Vous avez « mal partout » ?</a:t>
            </a:r>
            <a:br>
              <a:rPr lang="fr-BE" sz="2800" b="1" dirty="0" smtClean="0"/>
            </a:br>
            <a:r>
              <a:rPr lang="fr-BE" sz="2800" b="1" dirty="0" smtClean="0"/>
              <a:t>Vous vous sentez « anxieux », « mal dans votre peau » ?</a:t>
            </a:r>
            <a:br>
              <a:rPr lang="fr-BE" sz="2800" b="1" dirty="0" smtClean="0"/>
            </a:br>
            <a:endParaRPr lang="fr-BE" sz="2800" b="1" dirty="0"/>
          </a:p>
        </p:txBody>
      </p:sp>
      <p:pic>
        <p:nvPicPr>
          <p:cNvPr id="4" name="Image 3" descr="Arthur_14_18.jpg"/>
          <p:cNvPicPr>
            <a:picLocks noChangeAspect="1"/>
          </p:cNvPicPr>
          <p:nvPr/>
        </p:nvPicPr>
        <p:blipFill>
          <a:blip r:embed="rId2" cstate="print"/>
          <a:stretch>
            <a:fillRect/>
          </a:stretch>
        </p:blipFill>
        <p:spPr>
          <a:xfrm>
            <a:off x="1262995" y="1916832"/>
            <a:ext cx="6662423" cy="3168352"/>
          </a:xfrm>
          <a:prstGeom prst="rect">
            <a:avLst/>
          </a:prstGeom>
        </p:spPr>
      </p:pic>
      <p:sp>
        <p:nvSpPr>
          <p:cNvPr id="5" name="ZoneTexte 4"/>
          <p:cNvSpPr txBox="1"/>
          <p:nvPr/>
        </p:nvSpPr>
        <p:spPr>
          <a:xfrm>
            <a:off x="1331640" y="5085184"/>
            <a:ext cx="6552728" cy="1200329"/>
          </a:xfrm>
          <a:prstGeom prst="rect">
            <a:avLst/>
          </a:prstGeom>
          <a:noFill/>
        </p:spPr>
        <p:txBody>
          <a:bodyPr wrap="square" rtlCol="0">
            <a:spAutoFit/>
          </a:bodyPr>
          <a:lstStyle/>
          <a:p>
            <a:pPr algn="ctr"/>
            <a:r>
              <a:rPr lang="fr-BE" b="1" dirty="0" smtClean="0">
                <a:solidFill>
                  <a:prstClr val="black"/>
                </a:solidFill>
              </a:rPr>
              <a:t>Ne cherchez plus, vous êtes atteints du syndrome de X,</a:t>
            </a:r>
            <a:br>
              <a:rPr lang="fr-BE" b="1" dirty="0" smtClean="0">
                <a:solidFill>
                  <a:prstClr val="black"/>
                </a:solidFill>
              </a:rPr>
            </a:br>
            <a:r>
              <a:rPr lang="fr-BE" b="1" dirty="0" smtClean="0">
                <a:solidFill>
                  <a:prstClr val="black"/>
                </a:solidFill>
              </a:rPr>
              <a:t>Et tous les confrères qui prétendent le contraire sont des nullités .</a:t>
            </a:r>
            <a:br>
              <a:rPr lang="fr-BE" b="1" dirty="0" smtClean="0">
                <a:solidFill>
                  <a:prstClr val="black"/>
                </a:solidFill>
              </a:rPr>
            </a:br>
            <a:r>
              <a:rPr lang="fr-BE" b="1" dirty="0" smtClean="0">
                <a:solidFill>
                  <a:prstClr val="black"/>
                </a:solidFill>
              </a:rPr>
              <a:t>Y a pas de traitement pour ça ,</a:t>
            </a:r>
            <a:br>
              <a:rPr lang="fr-BE" b="1" dirty="0" smtClean="0">
                <a:solidFill>
                  <a:prstClr val="black"/>
                </a:solidFill>
              </a:rPr>
            </a:br>
            <a:r>
              <a:rPr lang="fr-BE" b="1" dirty="0" smtClean="0">
                <a:solidFill>
                  <a:prstClr val="black"/>
                </a:solidFill>
              </a:rPr>
              <a:t>Mais au moins vous saurez comment on l’appelle !</a:t>
            </a:r>
            <a:endParaRPr lang="fr-BE" b="1" dirty="0">
              <a:solidFill>
                <a:prstClr val="black"/>
              </a:solidFill>
            </a:endParaRPr>
          </a:p>
        </p:txBody>
      </p:sp>
    </p:spTree>
    <p:extLst>
      <p:ext uri="{BB962C8B-B14F-4D97-AF65-F5344CB8AC3E}">
        <p14:creationId xmlns:p14="http://schemas.microsoft.com/office/powerpoint/2010/main" xmlns="" val="12725594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a:t>
            </a:r>
            <a:br>
              <a:rPr lang="fr-BE" b="1" dirty="0" smtClean="0"/>
            </a:br>
            <a:r>
              <a:rPr lang="fr-BE" sz="3100" b="1" dirty="0" smtClean="0"/>
              <a:t>Les bénéficiaires .</a:t>
            </a:r>
            <a:endParaRPr lang="fr-BE" sz="3100" b="1" dirty="0"/>
          </a:p>
        </p:txBody>
      </p:sp>
      <p:sp>
        <p:nvSpPr>
          <p:cNvPr id="3" name="ZoneTexte 2"/>
          <p:cNvSpPr txBox="1"/>
          <p:nvPr/>
        </p:nvSpPr>
        <p:spPr>
          <a:xfrm>
            <a:off x="592484" y="1124744"/>
            <a:ext cx="8280920" cy="6278642"/>
          </a:xfrm>
          <a:prstGeom prst="rect">
            <a:avLst/>
          </a:prstGeom>
          <a:noFill/>
        </p:spPr>
        <p:txBody>
          <a:bodyPr wrap="square" rtlCol="0">
            <a:spAutoFit/>
          </a:bodyPr>
          <a:lstStyle/>
          <a:p>
            <a:r>
              <a:rPr lang="fr-BE" b="1" dirty="0" smtClean="0"/>
              <a:t/>
            </a:r>
            <a:br>
              <a:rPr lang="fr-BE" b="1" dirty="0" smtClean="0"/>
            </a:br>
            <a:r>
              <a:rPr lang="fr-BE" sz="2000" b="1" dirty="0" smtClean="0"/>
              <a:t>Dans ce genre d’affaire , il y a toujours 2 bénéficiaires :</a:t>
            </a:r>
            <a:br>
              <a:rPr lang="fr-BE" sz="2000" b="1" dirty="0" smtClean="0"/>
            </a:br>
            <a:r>
              <a:rPr lang="fr-BE" sz="2000" b="1" dirty="0" smtClean="0"/>
              <a:t> </a:t>
            </a:r>
          </a:p>
          <a:p>
            <a:r>
              <a:rPr lang="fr-BE" sz="2000" b="1" dirty="0" smtClean="0"/>
              <a:t>	les « malades » . </a:t>
            </a:r>
          </a:p>
          <a:p>
            <a:r>
              <a:rPr lang="fr-BE" sz="2000" b="1" dirty="0"/>
              <a:t>	</a:t>
            </a:r>
            <a:r>
              <a:rPr lang="fr-BE" sz="2000" b="1" dirty="0" smtClean="0"/>
              <a:t>ceux qui en vivent d’une façon ou d’une autre .</a:t>
            </a:r>
          </a:p>
          <a:p>
            <a:endParaRPr lang="fr-BE" sz="2000" b="1" dirty="0" smtClean="0"/>
          </a:p>
          <a:p>
            <a:r>
              <a:rPr lang="fr-BE" sz="2400" b="1" dirty="0" smtClean="0">
                <a:solidFill>
                  <a:srgbClr val="3333FF"/>
                </a:solidFill>
              </a:rPr>
              <a:t>Le « bénéfice des malades » :</a:t>
            </a:r>
          </a:p>
          <a:p>
            <a:r>
              <a:rPr lang="fr-BE" sz="2000" b="1" dirty="0" smtClean="0"/>
              <a:t/>
            </a:r>
            <a:br>
              <a:rPr lang="fr-BE" sz="2000" b="1" dirty="0" smtClean="0"/>
            </a:br>
            <a:r>
              <a:rPr lang="fr-BE" sz="2000" b="1" dirty="0" smtClean="0"/>
              <a:t>	ils sont « malades » donc  </a:t>
            </a:r>
            <a:r>
              <a:rPr lang="fr-BE" sz="2000" b="1" dirty="0" smtClean="0"/>
              <a:t>deviennent «</a:t>
            </a:r>
            <a:r>
              <a:rPr lang="fr-BE" sz="2000" b="1" dirty="0" smtClean="0"/>
              <a:t> intouchables » .</a:t>
            </a:r>
            <a:br>
              <a:rPr lang="fr-BE" sz="2000" b="1" dirty="0" smtClean="0"/>
            </a:br>
            <a:r>
              <a:rPr lang="fr-BE" sz="2000" b="1" dirty="0" smtClean="0"/>
              <a:t>	ils sont « malades » donc « incapables de travailler » .</a:t>
            </a:r>
          </a:p>
          <a:p>
            <a:endParaRPr lang="fr-BE" sz="2000" b="1" dirty="0"/>
          </a:p>
          <a:p>
            <a:r>
              <a:rPr lang="fr-BE" sz="2400" b="1" dirty="0" smtClean="0">
                <a:solidFill>
                  <a:srgbClr val="3333FF"/>
                </a:solidFill>
              </a:rPr>
              <a:t>Le bénéfice de ceux qui en vivent :</a:t>
            </a:r>
          </a:p>
          <a:p>
            <a:endParaRPr lang="fr-BE" sz="2000" b="1" dirty="0"/>
          </a:p>
          <a:p>
            <a:r>
              <a:rPr lang="fr-BE" sz="2000" b="1" dirty="0" smtClean="0"/>
              <a:t>	Le bénéfice de ceux qui d’une façon ou l’autre « soignent » </a:t>
            </a:r>
            <a:br>
              <a:rPr lang="fr-BE" sz="2000" b="1" dirty="0" smtClean="0"/>
            </a:br>
            <a:r>
              <a:rPr lang="fr-BE" sz="2000" b="1" dirty="0" smtClean="0"/>
              <a:t>	(même si il n’y a rien à soigner du tout…) sont tellement évidents</a:t>
            </a:r>
            <a:br>
              <a:rPr lang="fr-BE" sz="2000" b="1" dirty="0" smtClean="0"/>
            </a:br>
            <a:r>
              <a:rPr lang="fr-BE" sz="2000" b="1" dirty="0" smtClean="0"/>
              <a:t>                que je ne m’y attarderai pas </a:t>
            </a:r>
            <a:r>
              <a:rPr lang="fr-BE" sz="2000" b="1" dirty="0" smtClean="0"/>
              <a:t>….</a:t>
            </a:r>
            <a:endParaRPr lang="fr-BE" sz="2000" b="1" dirty="0" smtClean="0"/>
          </a:p>
          <a:p>
            <a:r>
              <a:rPr lang="fr-BE" sz="2000" b="1" dirty="0"/>
              <a:t>	</a:t>
            </a:r>
            <a:r>
              <a:rPr lang="fr-BE" sz="2000" b="1" dirty="0" smtClean="0"/>
              <a:t>Mais il y a d’autres « bénéficiaires » parfois tout à fait inattendus.</a:t>
            </a:r>
          </a:p>
          <a:p>
            <a:r>
              <a:rPr lang="fr-BE" sz="2000" b="1" dirty="0"/>
              <a:t>	</a:t>
            </a:r>
            <a:r>
              <a:rPr lang="fr-BE" sz="2000" b="1" dirty="0" smtClean="0"/>
              <a:t>Dans ce cas–ci , le monde politique ….</a:t>
            </a:r>
            <a:r>
              <a:rPr lang="fr-BE" b="1" dirty="0" smtClean="0"/>
              <a:t/>
            </a:r>
            <a:br>
              <a:rPr lang="fr-BE" b="1" dirty="0" smtClean="0"/>
            </a:br>
            <a:r>
              <a:rPr lang="fr-BE" b="1" dirty="0" smtClean="0"/>
              <a:t>	</a:t>
            </a:r>
            <a:br>
              <a:rPr lang="fr-BE" b="1" dirty="0" smtClean="0"/>
            </a:b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4288" y="1268760"/>
            <a:ext cx="1400535" cy="134287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43465" y="3140968"/>
            <a:ext cx="1400535" cy="1400535"/>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5067300"/>
            <a:ext cx="1129401" cy="1494284"/>
          </a:xfrm>
          <a:prstGeom prst="rect">
            <a:avLst/>
          </a:prstGeom>
        </p:spPr>
      </p:pic>
    </p:spTree>
    <p:extLst>
      <p:ext uri="{BB962C8B-B14F-4D97-AF65-F5344CB8AC3E}">
        <p14:creationId xmlns:p14="http://schemas.microsoft.com/office/powerpoint/2010/main" xmlns="" val="33429890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 .</a:t>
            </a:r>
            <a:br>
              <a:rPr lang="fr-BE" b="1" dirty="0" smtClean="0"/>
            </a:br>
            <a:r>
              <a:rPr lang="fr-BE" sz="3100" b="1" dirty="0" smtClean="0"/>
              <a:t>Les bénéficiaires « politiques »  .</a:t>
            </a:r>
            <a:endParaRPr lang="fr-BE" sz="3100" b="1" dirty="0"/>
          </a:p>
        </p:txBody>
      </p:sp>
      <p:sp>
        <p:nvSpPr>
          <p:cNvPr id="3" name="ZoneTexte 2"/>
          <p:cNvSpPr txBox="1"/>
          <p:nvPr/>
        </p:nvSpPr>
        <p:spPr>
          <a:xfrm>
            <a:off x="107504" y="1412776"/>
            <a:ext cx="8928992" cy="5262979"/>
          </a:xfrm>
          <a:prstGeom prst="rect">
            <a:avLst/>
          </a:prstGeom>
          <a:noFill/>
        </p:spPr>
        <p:txBody>
          <a:bodyPr wrap="square" rtlCol="0">
            <a:spAutoFit/>
          </a:bodyPr>
          <a:lstStyle/>
          <a:p>
            <a:r>
              <a:rPr lang="fr-BE" b="1" dirty="0" smtClean="0"/>
              <a:t/>
            </a:r>
            <a:br>
              <a:rPr lang="fr-BE" b="1" dirty="0" smtClean="0"/>
            </a:br>
            <a:r>
              <a:rPr lang="fr-BE" sz="2000" b="1" dirty="0" smtClean="0"/>
              <a:t>Quel peut bien être le bénéfice « politique » de la maladie « X » ?</a:t>
            </a:r>
            <a:br>
              <a:rPr lang="fr-BE" sz="2000" b="1" dirty="0" smtClean="0"/>
            </a:br>
            <a:r>
              <a:rPr lang="fr-BE" sz="2000" b="1" dirty="0" smtClean="0"/>
              <a:t/>
            </a:r>
            <a:br>
              <a:rPr lang="fr-BE" sz="2000" b="1" dirty="0" smtClean="0"/>
            </a:br>
            <a:endParaRPr lang="fr-BE" sz="2000" b="1" dirty="0" smtClean="0"/>
          </a:p>
          <a:p>
            <a:endParaRPr lang="fr-BE" sz="2000" b="1" dirty="0"/>
          </a:p>
          <a:p>
            <a:r>
              <a:rPr lang="fr-BE" sz="2000" b="1" dirty="0" smtClean="0"/>
              <a:t>Enorme !</a:t>
            </a:r>
          </a:p>
          <a:p>
            <a:endParaRPr lang="fr-BE" sz="2000" b="1" dirty="0"/>
          </a:p>
          <a:p>
            <a:pPr marL="342900" indent="-342900">
              <a:buAutoNum type="alphaLcParenR"/>
            </a:pPr>
            <a:r>
              <a:rPr lang="fr-BE" sz="2000" b="1" dirty="0" smtClean="0"/>
              <a:t>Celui qui s’intéresse « politiquement » à la maladie, </a:t>
            </a:r>
            <a:r>
              <a:rPr lang="fr-BE" sz="2000" b="1" dirty="0" smtClean="0">
                <a:solidFill>
                  <a:srgbClr val="3333FF"/>
                </a:solidFill>
              </a:rPr>
              <a:t>récupère  les votes </a:t>
            </a:r>
            <a:r>
              <a:rPr lang="fr-BE" sz="2000" b="1" dirty="0" smtClean="0"/>
              <a:t>des associations , ce qui est loin d’être négligeable .</a:t>
            </a:r>
            <a:br>
              <a:rPr lang="fr-BE" sz="2000" b="1" dirty="0" smtClean="0"/>
            </a:br>
            <a:endParaRPr lang="fr-BE" sz="2000" b="1" dirty="0" smtClean="0"/>
          </a:p>
          <a:p>
            <a:pPr marL="342900" indent="-342900">
              <a:buAutoNum type="alphaLcParenR"/>
            </a:pPr>
            <a:r>
              <a:rPr lang="fr-BE" sz="2000" b="1" dirty="0" smtClean="0"/>
              <a:t>Un « malade » est « malade » ,donc il ne peut pas travailler et surtout , il ne peut pas chômer !!! </a:t>
            </a:r>
            <a:br>
              <a:rPr lang="fr-BE" sz="2000" b="1" dirty="0" smtClean="0"/>
            </a:br>
            <a:r>
              <a:rPr lang="fr-BE" sz="2000" b="1" dirty="0" smtClean="0">
                <a:solidFill>
                  <a:srgbClr val="3333FF"/>
                </a:solidFill>
              </a:rPr>
              <a:t>L’expansion de la maladie va donc de pair avec une </a:t>
            </a:r>
            <a:r>
              <a:rPr lang="fr-BE" sz="2000" b="1" dirty="0" smtClean="0">
                <a:solidFill>
                  <a:srgbClr val="3333FF"/>
                </a:solidFill>
              </a:rPr>
              <a:t>diminution (fictive mais néanmoins réelle d’un point de vue comptable ) </a:t>
            </a:r>
            <a:r>
              <a:rPr lang="fr-BE" sz="2000" b="1" dirty="0" smtClean="0">
                <a:solidFill>
                  <a:srgbClr val="3333FF"/>
                </a:solidFill>
              </a:rPr>
              <a:t>du nombre de chômeurs</a:t>
            </a:r>
            <a:r>
              <a:rPr lang="fr-BE" sz="2000" b="1" dirty="0" smtClean="0"/>
              <a:t> !!!</a:t>
            </a:r>
          </a:p>
          <a:p>
            <a:endParaRPr lang="fr-BE" sz="2000" b="1" dirty="0"/>
          </a:p>
          <a:p>
            <a:r>
              <a:rPr lang="fr-BE" sz="2000" b="1" dirty="0" smtClean="0"/>
              <a:t> 	</a:t>
            </a:r>
            <a:r>
              <a:rPr lang="fr-BE" b="1" dirty="0" smtClean="0"/>
              <a:t/>
            </a:r>
            <a:br>
              <a:rPr lang="fr-BE" b="1" dirty="0" smtClean="0"/>
            </a:b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029043"/>
            <a:ext cx="2483767" cy="2622455"/>
          </a:xfrm>
          <a:prstGeom prst="rect">
            <a:avLst/>
          </a:prstGeom>
        </p:spPr>
      </p:pic>
    </p:spTree>
    <p:extLst>
      <p:ext uri="{BB962C8B-B14F-4D97-AF65-F5344CB8AC3E}">
        <p14:creationId xmlns:p14="http://schemas.microsoft.com/office/powerpoint/2010/main" xmlns="" val="216634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349624"/>
            <a:ext cx="3096344" cy="4470657"/>
          </a:xfrm>
          <a:prstGeom prst="rect">
            <a:avLst/>
          </a:prstGeom>
        </p:spPr>
      </p:pic>
    </p:spTree>
    <p:extLst>
      <p:ext uri="{BB962C8B-B14F-4D97-AF65-F5344CB8AC3E}">
        <p14:creationId xmlns:p14="http://schemas.microsoft.com/office/powerpoint/2010/main" xmlns="" val="15743631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a:t>
            </a:r>
            <a:br>
              <a:rPr lang="fr-BE" b="1" dirty="0" smtClean="0"/>
            </a:br>
            <a:r>
              <a:rPr lang="fr-BE" sz="3100" b="1" dirty="0" smtClean="0"/>
              <a:t>Les bénéficiaires « pharmaceutiques »  .</a:t>
            </a:r>
            <a:endParaRPr lang="fr-BE" sz="3100" b="1" dirty="0"/>
          </a:p>
        </p:txBody>
      </p:sp>
      <p:sp>
        <p:nvSpPr>
          <p:cNvPr id="3" name="ZoneTexte 2"/>
          <p:cNvSpPr txBox="1"/>
          <p:nvPr/>
        </p:nvSpPr>
        <p:spPr>
          <a:xfrm>
            <a:off x="179512" y="1412776"/>
            <a:ext cx="8856984" cy="5539978"/>
          </a:xfrm>
          <a:prstGeom prst="rect">
            <a:avLst/>
          </a:prstGeom>
          <a:noFill/>
        </p:spPr>
        <p:txBody>
          <a:bodyPr wrap="square" rtlCol="0">
            <a:spAutoFit/>
          </a:bodyPr>
          <a:lstStyle/>
          <a:p>
            <a:r>
              <a:rPr lang="fr-BE" sz="2000" b="1" dirty="0" smtClean="0"/>
              <a:t/>
            </a:r>
            <a:br>
              <a:rPr lang="fr-BE" sz="2000" b="1" dirty="0" smtClean="0"/>
            </a:br>
            <a:r>
              <a:rPr lang="fr-BE" sz="2000" b="1" dirty="0" smtClean="0"/>
              <a:t>Jusqu’ici la maladie « X » n’a pas encore trouvé</a:t>
            </a:r>
            <a:br>
              <a:rPr lang="fr-BE" sz="2000" b="1" dirty="0" smtClean="0"/>
            </a:br>
            <a:r>
              <a:rPr lang="fr-BE" sz="2000" b="1" dirty="0" smtClean="0"/>
              <a:t> de « sponsor » pharmaceutique .</a:t>
            </a:r>
            <a:br>
              <a:rPr lang="fr-BE" sz="2000" b="1" dirty="0" smtClean="0"/>
            </a:br>
            <a:r>
              <a:rPr lang="fr-BE" sz="2000" b="1" dirty="0" smtClean="0"/>
              <a:t/>
            </a:r>
            <a:br>
              <a:rPr lang="fr-BE" sz="2000" b="1" dirty="0" smtClean="0"/>
            </a:br>
            <a:r>
              <a:rPr lang="fr-BE" sz="2000" b="1" dirty="0" smtClean="0">
                <a:solidFill>
                  <a:schemeClr val="accent6">
                    <a:lumMod val="50000"/>
                  </a:schemeClr>
                </a:solidFill>
              </a:rPr>
              <a:t>La raison en est très probablement que les firmes</a:t>
            </a:r>
            <a:br>
              <a:rPr lang="fr-BE" sz="2000" b="1" dirty="0" smtClean="0">
                <a:solidFill>
                  <a:schemeClr val="accent6">
                    <a:lumMod val="50000"/>
                  </a:schemeClr>
                </a:solidFill>
              </a:rPr>
            </a:br>
            <a:r>
              <a:rPr lang="fr-BE" sz="2000" b="1" dirty="0" smtClean="0">
                <a:solidFill>
                  <a:schemeClr val="accent6">
                    <a:lumMod val="50000"/>
                  </a:schemeClr>
                </a:solidFill>
              </a:rPr>
              <a:t> ne tiennent en rien à lier leur image de marque à un soufflé </a:t>
            </a:r>
            <a:br>
              <a:rPr lang="fr-BE" sz="2000" b="1" dirty="0" smtClean="0">
                <a:solidFill>
                  <a:schemeClr val="accent6">
                    <a:lumMod val="50000"/>
                  </a:schemeClr>
                </a:solidFill>
              </a:rPr>
            </a:br>
            <a:r>
              <a:rPr lang="fr-BE" sz="2000" b="1" dirty="0" smtClean="0">
                <a:solidFill>
                  <a:schemeClr val="accent6">
                    <a:lumMod val="50000"/>
                  </a:schemeClr>
                </a:solidFill>
              </a:rPr>
              <a:t>qui de toutes façons ,faute de substrat ,finira un jour ou l’autre par retomber .</a:t>
            </a:r>
          </a:p>
          <a:p>
            <a:endParaRPr lang="fr-BE" sz="2000" b="1" dirty="0"/>
          </a:p>
          <a:p>
            <a:r>
              <a:rPr lang="fr-BE" sz="2000" b="1" dirty="0" smtClean="0"/>
              <a:t>Mais ,ne vous en faites pas pour elles ; elles ont bien d’autres choses tout aussi inventées mais bien plus crédibles que la maladie « X » pour vivre …</a:t>
            </a:r>
          </a:p>
          <a:p>
            <a:endParaRPr lang="fr-BE" sz="2000" b="1" dirty="0"/>
          </a:p>
          <a:p>
            <a:r>
              <a:rPr lang="fr-BE" sz="2000" b="1" dirty="0" smtClean="0"/>
              <a:t>Et si malgré tout elles veulent bénéficier de la manne céleste avec la maladie « X »,alors elles </a:t>
            </a:r>
            <a:r>
              <a:rPr lang="fr-BE" sz="2000" b="1" dirty="0" smtClean="0"/>
              <a:t>créeront (sous </a:t>
            </a:r>
            <a:r>
              <a:rPr lang="fr-BE" sz="2000" b="1" dirty="0" smtClean="0"/>
              <a:t>un autre </a:t>
            </a:r>
            <a:r>
              <a:rPr lang="fr-BE" sz="2000" b="1" dirty="0" smtClean="0"/>
              <a:t>nom) </a:t>
            </a:r>
            <a:r>
              <a:rPr lang="fr-BE" sz="2000" b="1" dirty="0" smtClean="0"/>
              <a:t>une </a:t>
            </a:r>
            <a:r>
              <a:rPr lang="fr-BE" sz="2000" b="1" dirty="0" smtClean="0"/>
              <a:t>filiale </a:t>
            </a:r>
            <a:r>
              <a:rPr lang="fr-BE" sz="2000" b="1" dirty="0" smtClean="0"/>
              <a:t>… </a:t>
            </a:r>
            <a:br>
              <a:rPr lang="fr-BE" sz="2000" b="1" dirty="0" smtClean="0"/>
            </a:br>
            <a:r>
              <a:rPr lang="fr-BE" sz="2000" b="1" dirty="0" smtClean="0"/>
              <a:t/>
            </a:r>
            <a:br>
              <a:rPr lang="fr-BE" sz="2000" b="1" dirty="0" smtClean="0"/>
            </a:br>
            <a:endParaRPr lang="fr-BE" sz="2000" b="1" dirty="0" smtClean="0"/>
          </a:p>
          <a:p>
            <a:endParaRPr lang="fr-BE" b="1" dirty="0"/>
          </a:p>
          <a:p>
            <a:r>
              <a:rPr lang="fr-BE" b="1" dirty="0" smtClean="0"/>
              <a:t> 	</a:t>
            </a:r>
            <a:br>
              <a:rPr lang="fr-BE" b="1" dirty="0" smtClean="0"/>
            </a:br>
            <a:endParaRPr lang="fr-BE"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0025" y="871174"/>
            <a:ext cx="1368152" cy="2473197"/>
          </a:xfrm>
          <a:prstGeom prst="rect">
            <a:avLst/>
          </a:prstGeom>
        </p:spPr>
      </p:pic>
    </p:spTree>
    <p:extLst>
      <p:ext uri="{BB962C8B-B14F-4D97-AF65-F5344CB8AC3E}">
        <p14:creationId xmlns:p14="http://schemas.microsoft.com/office/powerpoint/2010/main" xmlns="" val="2018707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a:t>
            </a:r>
            <a:br>
              <a:rPr lang="fr-BE" b="1" dirty="0" smtClean="0"/>
            </a:br>
            <a:r>
              <a:rPr lang="fr-BE" sz="3100" b="1" dirty="0" smtClean="0"/>
              <a:t>Comment expliquer le silence « médical » ?</a:t>
            </a:r>
            <a:endParaRPr lang="fr-BE" sz="3100" b="1" dirty="0"/>
          </a:p>
        </p:txBody>
      </p:sp>
      <p:sp>
        <p:nvSpPr>
          <p:cNvPr id="4" name="ZoneTexte 3"/>
          <p:cNvSpPr txBox="1"/>
          <p:nvPr/>
        </p:nvSpPr>
        <p:spPr>
          <a:xfrm>
            <a:off x="467544" y="1844824"/>
            <a:ext cx="8280920" cy="4801314"/>
          </a:xfrm>
          <a:prstGeom prst="rect">
            <a:avLst/>
          </a:prstGeom>
          <a:noFill/>
        </p:spPr>
        <p:txBody>
          <a:bodyPr wrap="square" rtlCol="0">
            <a:spAutoFit/>
          </a:bodyPr>
          <a:lstStyle/>
          <a:p>
            <a:pPr marL="342900" indent="-342900">
              <a:buAutoNum type="alphaLcParenR"/>
            </a:pPr>
            <a:r>
              <a:rPr lang="fr-BE" b="1" dirty="0">
                <a:solidFill>
                  <a:srgbClr val="3333FF"/>
                </a:solidFill>
              </a:rPr>
              <a:t>Il est plus facile de suivre le courant que de le remonter .</a:t>
            </a:r>
          </a:p>
          <a:p>
            <a:pPr marL="342900" indent="-342900">
              <a:buAutoNum type="alphaLcParenR"/>
            </a:pPr>
            <a:r>
              <a:rPr lang="fr-BE" b="1" dirty="0">
                <a:solidFill>
                  <a:srgbClr val="3333FF"/>
                </a:solidFill>
              </a:rPr>
              <a:t>Il est sans danger de suivre le courant : la voie est tracée  par d’autres….</a:t>
            </a:r>
          </a:p>
          <a:p>
            <a:pPr marL="342900" indent="-342900">
              <a:buAutoNum type="alphaLcParenR"/>
            </a:pPr>
            <a:r>
              <a:rPr lang="fr-BE" b="1" dirty="0">
                <a:solidFill>
                  <a:srgbClr val="3333FF"/>
                </a:solidFill>
              </a:rPr>
              <a:t>Il est épuisant de remonter le courant .</a:t>
            </a:r>
          </a:p>
          <a:p>
            <a:pPr marL="342900" indent="-342900">
              <a:buAutoNum type="alphaLcParenR"/>
            </a:pPr>
            <a:endParaRPr lang="fr-BE" b="1" dirty="0"/>
          </a:p>
          <a:p>
            <a:pPr marL="342900" indent="-342900">
              <a:buAutoNum type="alphaLcParenR"/>
            </a:pPr>
            <a:r>
              <a:rPr lang="fr-BE" b="1" dirty="0">
                <a:solidFill>
                  <a:srgbClr val="3333FF"/>
                </a:solidFill>
              </a:rPr>
              <a:t>Se distinguer du lot risque de vous valoir bien des problèmes ; avec les patients, et avec les confrères .</a:t>
            </a:r>
            <a:r>
              <a:rPr lang="fr-BE" b="1" dirty="0"/>
              <a:t/>
            </a:r>
            <a:br>
              <a:rPr lang="fr-BE" b="1" dirty="0"/>
            </a:br>
            <a:r>
              <a:rPr lang="fr-BE" b="1" dirty="0"/>
              <a:t>Tandis que rester dans le troupeau est sans danger et peut même si vous êtes un peu adroit vous valoir bien des récompenses aussi flatteuses qu’imméritées !</a:t>
            </a:r>
            <a:br>
              <a:rPr lang="fr-BE" b="1" dirty="0"/>
            </a:br>
            <a:endParaRPr lang="fr-BE" b="1" dirty="0"/>
          </a:p>
          <a:p>
            <a:pPr marL="342900" indent="-342900">
              <a:buAutoNum type="alphaLcParenR"/>
            </a:pPr>
            <a:r>
              <a:rPr lang="fr-BE" b="1" dirty="0">
                <a:solidFill>
                  <a:srgbClr val="3333FF"/>
                </a:solidFill>
              </a:rPr>
              <a:t>Il n’y a pas d’autorités médicales chargée spécifiquement de « calmer le jeu » </a:t>
            </a:r>
            <a:r>
              <a:rPr lang="fr-BE" b="1" dirty="0"/>
              <a:t>ou de « ramener l’église au milieu du village » .</a:t>
            </a:r>
            <a:br>
              <a:rPr lang="fr-BE" b="1" dirty="0"/>
            </a:br>
            <a:r>
              <a:rPr lang="fr-BE" b="1" dirty="0"/>
              <a:t>On peut le regretter , mais c’est un fait .</a:t>
            </a:r>
            <a:br>
              <a:rPr lang="fr-BE" b="1" dirty="0"/>
            </a:br>
            <a:endParaRPr lang="fr-BE" b="1" dirty="0"/>
          </a:p>
          <a:p>
            <a:pPr marL="342900" indent="-342900">
              <a:buAutoNum type="alphaLcParenR"/>
            </a:pPr>
            <a:r>
              <a:rPr lang="fr-BE" b="1" dirty="0">
                <a:solidFill>
                  <a:srgbClr val="3333FF"/>
                </a:solidFill>
              </a:rPr>
              <a:t>De toutes façons les gens n’entendront  et surtout ne retiendront que ce qu’ils veulent bien entendre </a:t>
            </a:r>
            <a:r>
              <a:rPr lang="fr-BE" b="1" dirty="0"/>
              <a:t>,et ce qu’ils veulent bien entendre c’est  uniquement ce  qui les réconforte à un moment donné .</a:t>
            </a:r>
          </a:p>
          <a:p>
            <a:endParaRPr lang="fr-BE"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1832" y="1088740"/>
            <a:ext cx="1512168" cy="1512168"/>
          </a:xfrm>
          <a:prstGeom prst="rect">
            <a:avLst/>
          </a:prstGeom>
        </p:spPr>
      </p:pic>
    </p:spTree>
    <p:extLst>
      <p:ext uri="{BB962C8B-B14F-4D97-AF65-F5344CB8AC3E}">
        <p14:creationId xmlns:p14="http://schemas.microsoft.com/office/powerpoint/2010/main" xmlns="" val="3089493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a:t>
            </a:r>
            <a:br>
              <a:rPr lang="fr-BE" b="1" dirty="0" smtClean="0"/>
            </a:br>
            <a:r>
              <a:rPr lang="fr-BE" sz="3100" b="1" dirty="0" smtClean="0"/>
              <a:t>Comment expliquer l’emballement ?   (1)</a:t>
            </a:r>
            <a:endParaRPr lang="fr-BE" sz="3100" b="1" dirty="0"/>
          </a:p>
        </p:txBody>
      </p:sp>
      <p:sp>
        <p:nvSpPr>
          <p:cNvPr id="3" name="ZoneTexte 2"/>
          <p:cNvSpPr txBox="1"/>
          <p:nvPr/>
        </p:nvSpPr>
        <p:spPr>
          <a:xfrm>
            <a:off x="179512" y="1628800"/>
            <a:ext cx="8964488" cy="4247317"/>
          </a:xfrm>
          <a:prstGeom prst="rect">
            <a:avLst/>
          </a:prstGeom>
          <a:noFill/>
        </p:spPr>
        <p:txBody>
          <a:bodyPr wrap="square" rtlCol="0">
            <a:spAutoFit/>
          </a:bodyPr>
          <a:lstStyle/>
          <a:p>
            <a:r>
              <a:rPr lang="fr-BE" b="1" dirty="0" smtClean="0"/>
              <a:t/>
            </a:r>
            <a:br>
              <a:rPr lang="fr-BE" b="1" dirty="0" smtClean="0"/>
            </a:br>
            <a:r>
              <a:rPr lang="fr-BE" b="1" dirty="0" smtClean="0"/>
              <a:t>L’emballement est extrêmement  facile à comprendre </a:t>
            </a:r>
            <a:br>
              <a:rPr lang="fr-BE" b="1" dirty="0" smtClean="0"/>
            </a:br>
            <a:r>
              <a:rPr lang="fr-BE" b="1" dirty="0" smtClean="0"/>
              <a:t>vu que le système n’a pas de frein….</a:t>
            </a:r>
          </a:p>
          <a:p>
            <a:endParaRPr lang="fr-BE" b="1" dirty="0"/>
          </a:p>
          <a:p>
            <a:r>
              <a:rPr lang="fr-BE" b="1" dirty="0" smtClean="0">
                <a:solidFill>
                  <a:srgbClr val="FF0000"/>
                </a:solidFill>
              </a:rPr>
              <a:t>Il est impossible de faire croire que le blanc , c’est du noir !</a:t>
            </a:r>
          </a:p>
          <a:p>
            <a:endParaRPr lang="fr-BE" b="1" dirty="0"/>
          </a:p>
          <a:p>
            <a:r>
              <a:rPr lang="fr-BE" b="1" dirty="0" smtClean="0">
                <a:solidFill>
                  <a:srgbClr val="FF0000"/>
                </a:solidFill>
              </a:rPr>
              <a:t>Mais il est tout à fait possible de faire admettre que du blanc ,</a:t>
            </a:r>
            <a:br>
              <a:rPr lang="fr-BE" b="1" dirty="0" smtClean="0">
                <a:solidFill>
                  <a:srgbClr val="FF0000"/>
                </a:solidFill>
              </a:rPr>
            </a:br>
            <a:r>
              <a:rPr lang="fr-BE" b="1" dirty="0" smtClean="0">
                <a:solidFill>
                  <a:srgbClr val="FF0000"/>
                </a:solidFill>
              </a:rPr>
              <a:t>c’est un gris très clair </a:t>
            </a:r>
            <a:r>
              <a:rPr lang="fr-BE" b="1" dirty="0" smtClean="0">
                <a:solidFill>
                  <a:srgbClr val="FF0000"/>
                </a:solidFill>
              </a:rPr>
              <a:t>…</a:t>
            </a:r>
            <a:br>
              <a:rPr lang="fr-BE" b="1" dirty="0" smtClean="0">
                <a:solidFill>
                  <a:srgbClr val="FF0000"/>
                </a:solidFill>
              </a:rPr>
            </a:br>
            <a:r>
              <a:rPr lang="fr-BE" b="1" dirty="0" smtClean="0"/>
              <a:t/>
            </a:r>
            <a:br>
              <a:rPr lang="fr-BE" b="1" dirty="0" smtClean="0"/>
            </a:br>
            <a:r>
              <a:rPr lang="fr-BE" b="1" dirty="0" smtClean="0"/>
              <a:t>Une fois cette chose admise, et pour autant que vous y alliez « raisonnablement » à chaque étape ,vous ferez au final admettre que le blanc </a:t>
            </a:r>
            <a:r>
              <a:rPr lang="fr-BE" b="1" dirty="0" smtClean="0"/>
              <a:t>peut aller jusqu’au  </a:t>
            </a:r>
            <a:r>
              <a:rPr lang="fr-BE" b="1" dirty="0" smtClean="0"/>
              <a:t>gris très foncé .</a:t>
            </a:r>
            <a:br>
              <a:rPr lang="fr-BE" b="1" dirty="0" smtClean="0"/>
            </a:br>
            <a:r>
              <a:rPr lang="fr-BE" b="1" dirty="0" smtClean="0"/>
              <a:t/>
            </a:r>
            <a:br>
              <a:rPr lang="fr-BE" b="1" dirty="0" smtClean="0"/>
            </a:br>
            <a:r>
              <a:rPr lang="fr-BE" b="1" dirty="0" smtClean="0">
                <a:solidFill>
                  <a:srgbClr val="FF0000"/>
                </a:solidFill>
              </a:rPr>
              <a:t>Il faut laisser « aux </a:t>
            </a:r>
            <a:r>
              <a:rPr lang="fr-BE" b="1" dirty="0" smtClean="0">
                <a:solidFill>
                  <a:srgbClr val="FF0000"/>
                </a:solidFill>
              </a:rPr>
              <a:t>seuls grands </a:t>
            </a:r>
            <a:r>
              <a:rPr lang="fr-BE" b="1" dirty="0" smtClean="0">
                <a:solidFill>
                  <a:srgbClr val="FF0000"/>
                </a:solidFill>
              </a:rPr>
              <a:t>maitres » l’étape suivante visant à faire admettre par tous que le blanc </a:t>
            </a:r>
            <a:r>
              <a:rPr lang="fr-BE" b="1" dirty="0" smtClean="0">
                <a:solidFill>
                  <a:srgbClr val="FF0000"/>
                </a:solidFill>
              </a:rPr>
              <a:t>, c’est en fait </a:t>
            </a:r>
            <a:r>
              <a:rPr lang="fr-BE" b="1" dirty="0" smtClean="0">
                <a:solidFill>
                  <a:srgbClr val="FF0000"/>
                </a:solidFill>
              </a:rPr>
              <a:t>du noir !</a:t>
            </a:r>
          </a:p>
          <a:p>
            <a:endParaRPr lang="fr-BE"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18772" y="1628800"/>
            <a:ext cx="1325228" cy="2006248"/>
          </a:xfrm>
          <a:prstGeom prst="rect">
            <a:avLst/>
          </a:prstGeom>
        </p:spPr>
      </p:pic>
    </p:spTree>
    <p:extLst>
      <p:ext uri="{BB962C8B-B14F-4D97-AF65-F5344CB8AC3E}">
        <p14:creationId xmlns:p14="http://schemas.microsoft.com/office/powerpoint/2010/main" xmlns="" val="338434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a:t>
            </a:r>
            <a:br>
              <a:rPr lang="fr-BE" b="1" dirty="0" smtClean="0"/>
            </a:br>
            <a:r>
              <a:rPr lang="fr-BE" sz="3100" b="1" dirty="0" smtClean="0"/>
              <a:t>Comment expliquer l’emballement ?   (2)</a:t>
            </a:r>
            <a:endParaRPr lang="fr-BE" sz="3100" b="1" dirty="0"/>
          </a:p>
        </p:txBody>
      </p:sp>
      <p:sp>
        <p:nvSpPr>
          <p:cNvPr id="3" name="ZoneTexte 2"/>
          <p:cNvSpPr txBox="1"/>
          <p:nvPr/>
        </p:nvSpPr>
        <p:spPr>
          <a:xfrm>
            <a:off x="467544" y="1628800"/>
            <a:ext cx="8280920" cy="4524315"/>
          </a:xfrm>
          <a:prstGeom prst="rect">
            <a:avLst/>
          </a:prstGeom>
          <a:noFill/>
        </p:spPr>
        <p:txBody>
          <a:bodyPr wrap="square" rtlCol="0">
            <a:spAutoFit/>
          </a:bodyPr>
          <a:lstStyle/>
          <a:p>
            <a:r>
              <a:rPr lang="fr-BE" b="1" dirty="0" smtClean="0"/>
              <a:t/>
            </a:r>
            <a:br>
              <a:rPr lang="fr-BE" b="1" dirty="0" smtClean="0"/>
            </a:br>
            <a:r>
              <a:rPr lang="fr-BE" b="1" dirty="0" smtClean="0"/>
              <a:t>Avec le temps ,on assiste à un glissement des notions </a:t>
            </a:r>
            <a:r>
              <a:rPr lang="fr-BE" b="1" dirty="0" smtClean="0"/>
              <a:t>:</a:t>
            </a:r>
            <a:br>
              <a:rPr lang="fr-BE" b="1" dirty="0" smtClean="0"/>
            </a:br>
            <a:endParaRPr lang="fr-BE" b="1" dirty="0" smtClean="0"/>
          </a:p>
          <a:p>
            <a:r>
              <a:rPr lang="fr-BE" b="1" dirty="0" smtClean="0"/>
              <a:t>     Ce </a:t>
            </a:r>
            <a:r>
              <a:rPr lang="fr-BE" b="1" dirty="0" smtClean="0"/>
              <a:t>qui était « admis » reste « admis » .</a:t>
            </a:r>
          </a:p>
          <a:p>
            <a:r>
              <a:rPr lang="fr-BE" b="1" dirty="0" smtClean="0"/>
              <a:t>     Ce </a:t>
            </a:r>
            <a:r>
              <a:rPr lang="fr-BE" b="1" dirty="0" smtClean="0"/>
              <a:t>qui était « admissible » devient « admis » .</a:t>
            </a:r>
          </a:p>
          <a:p>
            <a:r>
              <a:rPr lang="fr-BE" b="1" dirty="0" smtClean="0"/>
              <a:t>     Ce </a:t>
            </a:r>
            <a:r>
              <a:rPr lang="fr-BE" b="1" dirty="0" smtClean="0"/>
              <a:t>qui était </a:t>
            </a:r>
            <a:r>
              <a:rPr lang="fr-BE" b="1" dirty="0" smtClean="0"/>
              <a:t>«inadmissible</a:t>
            </a:r>
            <a:r>
              <a:rPr lang="fr-BE" b="1" dirty="0" smtClean="0"/>
              <a:t> » devient « admissible » </a:t>
            </a:r>
            <a:r>
              <a:rPr lang="fr-BE" b="1" dirty="0" smtClean="0"/>
              <a:t>.</a:t>
            </a:r>
            <a:br>
              <a:rPr lang="fr-BE" b="1" dirty="0" smtClean="0"/>
            </a:br>
            <a:r>
              <a:rPr lang="fr-BE" b="1" dirty="0" smtClean="0"/>
              <a:t/>
            </a:r>
            <a:br>
              <a:rPr lang="fr-BE" b="1" dirty="0" smtClean="0"/>
            </a:br>
            <a:r>
              <a:rPr lang="fr-BE" b="1" dirty="0" smtClean="0"/>
              <a:t>Et on recommence ainsi  à chaque tour de roue ….</a:t>
            </a:r>
            <a:endParaRPr lang="fr-BE" b="1" dirty="0" smtClean="0"/>
          </a:p>
          <a:p>
            <a:pPr marL="342900" indent="-342900">
              <a:buAutoNum type="alphaLcParenR"/>
            </a:pPr>
            <a:endParaRPr lang="fr-BE" b="1" dirty="0" smtClean="0"/>
          </a:p>
          <a:p>
            <a:pPr marL="342900" indent="-342900">
              <a:buAutoNum type="alphaLcParenR"/>
            </a:pPr>
            <a:endParaRPr lang="fr-BE" b="1" dirty="0" smtClean="0"/>
          </a:p>
          <a:p>
            <a:pPr marL="342900" indent="-342900">
              <a:buAutoNum type="alphaLcParenR"/>
            </a:pPr>
            <a:endParaRPr lang="fr-BE" b="1" dirty="0" smtClean="0"/>
          </a:p>
          <a:p>
            <a:endParaRPr lang="fr-BE" b="1" dirty="0"/>
          </a:p>
          <a:p>
            <a:endParaRPr lang="fr-BE" b="1" dirty="0" smtClean="0"/>
          </a:p>
          <a:p>
            <a:endParaRPr lang="fr-BE" b="1" dirty="0"/>
          </a:p>
          <a:p>
            <a:r>
              <a:rPr lang="fr-BE" b="1" dirty="0" smtClean="0"/>
              <a:t> 	</a:t>
            </a:r>
            <a:br>
              <a:rPr lang="fr-BE" b="1" dirty="0" smtClean="0"/>
            </a:br>
            <a:endParaRPr lang="fr-BE"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02790" y="1844824"/>
            <a:ext cx="1446465" cy="2189788"/>
          </a:xfrm>
          <a:prstGeom prst="rect">
            <a:avLst/>
          </a:prstGeom>
        </p:spPr>
      </p:pic>
    </p:spTree>
    <p:extLst>
      <p:ext uri="{BB962C8B-B14F-4D97-AF65-F5344CB8AC3E}">
        <p14:creationId xmlns:p14="http://schemas.microsoft.com/office/powerpoint/2010/main" xmlns="" val="2358970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 .</a:t>
            </a:r>
            <a:br>
              <a:rPr lang="fr-BE" b="1" dirty="0" smtClean="0"/>
            </a:br>
            <a:r>
              <a:rPr lang="fr-BE" sz="3100" b="1" dirty="0" smtClean="0"/>
              <a:t>Comment expliquer l’emballement ?   (3)</a:t>
            </a:r>
            <a:endParaRPr lang="fr-BE" sz="3100" b="1" dirty="0"/>
          </a:p>
        </p:txBody>
      </p:sp>
      <p:sp>
        <p:nvSpPr>
          <p:cNvPr id="3" name="ZoneTexte 2"/>
          <p:cNvSpPr txBox="1"/>
          <p:nvPr/>
        </p:nvSpPr>
        <p:spPr>
          <a:xfrm>
            <a:off x="467544" y="1628800"/>
            <a:ext cx="8280920" cy="2646878"/>
          </a:xfrm>
          <a:prstGeom prst="rect">
            <a:avLst/>
          </a:prstGeom>
          <a:noFill/>
        </p:spPr>
        <p:txBody>
          <a:bodyPr wrap="square" rtlCol="0">
            <a:spAutoFit/>
          </a:bodyPr>
          <a:lstStyle/>
          <a:p>
            <a:r>
              <a:rPr lang="fr-BE" b="1" dirty="0" smtClean="0"/>
              <a:t/>
            </a:r>
            <a:br>
              <a:rPr lang="fr-BE" b="1" dirty="0" smtClean="0"/>
            </a:br>
            <a:r>
              <a:rPr lang="fr-BE" b="1" dirty="0" smtClean="0"/>
              <a:t>                            </a:t>
            </a:r>
          </a:p>
          <a:p>
            <a:endParaRPr lang="fr-BE" b="1" dirty="0"/>
          </a:p>
          <a:p>
            <a:pPr algn="ctr"/>
            <a:r>
              <a:rPr lang="fr-BE" sz="2800" b="1" dirty="0" smtClean="0">
                <a:solidFill>
                  <a:srgbClr val="FF0000"/>
                </a:solidFill>
              </a:rPr>
              <a:t>Le </a:t>
            </a:r>
            <a:r>
              <a:rPr lang="fr-BE" sz="2800" b="1" dirty="0" smtClean="0">
                <a:solidFill>
                  <a:srgbClr val="FF0000"/>
                </a:solidFill>
              </a:rPr>
              <a:t>système n’a pour limite que la crédulité des gens …</a:t>
            </a:r>
            <a:br>
              <a:rPr lang="fr-BE" sz="2800" b="1" dirty="0" smtClean="0">
                <a:solidFill>
                  <a:srgbClr val="FF0000"/>
                </a:solidFill>
              </a:rPr>
            </a:br>
            <a:r>
              <a:rPr lang="fr-BE" sz="2800" b="1" dirty="0" smtClean="0">
                <a:solidFill>
                  <a:srgbClr val="FF0000"/>
                </a:solidFill>
              </a:rPr>
              <a:t>Il suffit d’y aller « </a:t>
            </a:r>
            <a:r>
              <a:rPr lang="fr-BE" sz="2800" b="1" dirty="0" err="1" smtClean="0">
                <a:solidFill>
                  <a:srgbClr val="FF0000"/>
                </a:solidFill>
              </a:rPr>
              <a:t>molo</a:t>
            </a:r>
            <a:r>
              <a:rPr lang="fr-BE" sz="2800" b="1" dirty="0" smtClean="0">
                <a:solidFill>
                  <a:srgbClr val="FF0000"/>
                </a:solidFill>
              </a:rPr>
              <a:t> » …</a:t>
            </a:r>
          </a:p>
          <a:p>
            <a:pPr algn="ctr"/>
            <a:endParaRPr lang="fr-BE" sz="2800" b="1" dirty="0">
              <a:solidFill>
                <a:srgbClr val="FF0000"/>
              </a:solidFill>
            </a:endParaRPr>
          </a:p>
          <a:p>
            <a:pPr algn="ctr"/>
            <a:r>
              <a:rPr lang="fr-BE" sz="2800" b="1" dirty="0" smtClean="0">
                <a:solidFill>
                  <a:srgbClr val="FF0000"/>
                </a:solidFill>
              </a:rPr>
              <a:t>Sinon ça tourne vinaigre ….</a:t>
            </a:r>
            <a:endParaRPr lang="fr-BE" sz="2800"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3212976"/>
            <a:ext cx="1407640" cy="1745475"/>
          </a:xfrm>
          <a:prstGeom prst="rect">
            <a:avLst/>
          </a:prstGeom>
        </p:spPr>
      </p:pic>
    </p:spTree>
    <p:extLst>
      <p:ext uri="{BB962C8B-B14F-4D97-AF65-F5344CB8AC3E}">
        <p14:creationId xmlns:p14="http://schemas.microsoft.com/office/powerpoint/2010/main" xmlns="" val="25369607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X – Maladie « inventée » .</a:t>
            </a:r>
            <a:br>
              <a:rPr lang="fr-BE" b="1" dirty="0" smtClean="0"/>
            </a:br>
            <a:r>
              <a:rPr lang="fr-BE" sz="3100" b="1" dirty="0" smtClean="0"/>
              <a:t>Comment expliquer l’emballement ?   (4)</a:t>
            </a:r>
            <a:endParaRPr lang="fr-BE" sz="3100" b="1" dirty="0"/>
          </a:p>
        </p:txBody>
      </p:sp>
      <p:sp>
        <p:nvSpPr>
          <p:cNvPr id="3" name="ZoneTexte 2"/>
          <p:cNvSpPr txBox="1"/>
          <p:nvPr/>
        </p:nvSpPr>
        <p:spPr>
          <a:xfrm>
            <a:off x="467544" y="1628800"/>
            <a:ext cx="8280920" cy="4585871"/>
          </a:xfrm>
          <a:prstGeom prst="rect">
            <a:avLst/>
          </a:prstGeom>
          <a:noFill/>
        </p:spPr>
        <p:txBody>
          <a:bodyPr wrap="square" rtlCol="0">
            <a:spAutoFit/>
          </a:bodyPr>
          <a:lstStyle/>
          <a:p>
            <a:r>
              <a:rPr lang="fr-BE" b="1" dirty="0" smtClean="0"/>
              <a:t/>
            </a:r>
            <a:br>
              <a:rPr lang="fr-BE" b="1" dirty="0" smtClean="0"/>
            </a:br>
            <a:r>
              <a:rPr lang="fr-BE" b="1" dirty="0" smtClean="0"/>
              <a:t>                            </a:t>
            </a:r>
          </a:p>
          <a:p>
            <a:endParaRPr lang="fr-BE" b="1" dirty="0"/>
          </a:p>
          <a:p>
            <a:pPr algn="ctr"/>
            <a:r>
              <a:rPr lang="fr-BE" sz="2000" b="1" dirty="0" smtClean="0">
                <a:solidFill>
                  <a:srgbClr val="FF0000"/>
                </a:solidFill>
              </a:rPr>
              <a:t>Celui </a:t>
            </a:r>
            <a:r>
              <a:rPr lang="fr-BE" sz="2000" b="1" dirty="0" smtClean="0">
                <a:solidFill>
                  <a:srgbClr val="FF0000"/>
                </a:solidFill>
              </a:rPr>
              <a:t>qui cherche trouve !</a:t>
            </a:r>
          </a:p>
          <a:p>
            <a:pPr algn="ctr"/>
            <a:endParaRPr lang="fr-BE" sz="2000" b="1" dirty="0">
              <a:solidFill>
                <a:srgbClr val="FF0000"/>
              </a:solidFill>
            </a:endParaRPr>
          </a:p>
          <a:p>
            <a:pPr algn="ctr"/>
            <a:r>
              <a:rPr lang="fr-BE" sz="2000" b="1" dirty="0" smtClean="0">
                <a:solidFill>
                  <a:srgbClr val="FF0000"/>
                </a:solidFill>
              </a:rPr>
              <a:t>Et On </a:t>
            </a:r>
            <a:r>
              <a:rPr lang="fr-BE" sz="2000" b="1" dirty="0" smtClean="0">
                <a:solidFill>
                  <a:srgbClr val="FF0000"/>
                </a:solidFill>
              </a:rPr>
              <a:t>peut toujours trouver des arguments « pour tout » !</a:t>
            </a:r>
          </a:p>
          <a:p>
            <a:pPr algn="ctr"/>
            <a:endParaRPr lang="fr-BE" b="1" dirty="0"/>
          </a:p>
          <a:p>
            <a:endParaRPr lang="fr-BE" b="1" dirty="0" smtClean="0"/>
          </a:p>
          <a:p>
            <a:r>
              <a:rPr lang="fr-BE" b="1" dirty="0" smtClean="0"/>
              <a:t>Ce truc par exemple est hyper connu :</a:t>
            </a:r>
          </a:p>
          <a:p>
            <a:r>
              <a:rPr lang="fr-BE" b="1" dirty="0" smtClean="0"/>
              <a:t>A l’intersection des 4 carrés noirs, </a:t>
            </a:r>
            <a:br>
              <a:rPr lang="fr-BE" b="1" dirty="0" smtClean="0"/>
            </a:br>
            <a:r>
              <a:rPr lang="fr-BE" b="1" dirty="0" smtClean="0"/>
              <a:t>la feuille est aussi blanche que partout ailleurs ! </a:t>
            </a:r>
            <a:br>
              <a:rPr lang="fr-BE" b="1" dirty="0" smtClean="0"/>
            </a:br>
            <a:endParaRPr lang="fr-BE" b="1" dirty="0" smtClean="0"/>
          </a:p>
          <a:p>
            <a:r>
              <a:rPr lang="fr-BE" b="1" dirty="0" smtClean="0"/>
              <a:t>Seulement </a:t>
            </a:r>
            <a:r>
              <a:rPr lang="fr-BE" b="1" dirty="0" smtClean="0"/>
              <a:t>,à </a:t>
            </a:r>
            <a:r>
              <a:rPr lang="fr-BE" b="1" dirty="0" smtClean="0"/>
              <a:t>force de fixer vous aller voir une nuance de gris .</a:t>
            </a:r>
          </a:p>
          <a:p>
            <a:endParaRPr lang="fr-BE" b="1" dirty="0"/>
          </a:p>
          <a:p>
            <a:r>
              <a:rPr lang="fr-BE" b="1" dirty="0" smtClean="0">
                <a:solidFill>
                  <a:srgbClr val="FF0000"/>
                </a:solidFill>
              </a:rPr>
              <a:t>Si vous savez y faire,</a:t>
            </a:r>
            <a:br>
              <a:rPr lang="fr-BE" b="1" dirty="0" smtClean="0">
                <a:solidFill>
                  <a:srgbClr val="FF0000"/>
                </a:solidFill>
              </a:rPr>
            </a:br>
            <a:r>
              <a:rPr lang="fr-BE" b="1" dirty="0" smtClean="0">
                <a:solidFill>
                  <a:srgbClr val="FF0000"/>
                </a:solidFill>
              </a:rPr>
              <a:t>C’est le premier pas vers la fortune !!!</a:t>
            </a:r>
            <a:endParaRPr lang="fr-BE" b="1" dirty="0">
              <a:solidFill>
                <a:srgbClr val="FF00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0394" y="4293096"/>
            <a:ext cx="1722165" cy="168324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44824"/>
            <a:ext cx="1085714" cy="1628572"/>
          </a:xfrm>
          <a:prstGeom prst="rect">
            <a:avLst/>
          </a:prstGeom>
        </p:spPr>
      </p:pic>
    </p:spTree>
    <p:extLst>
      <p:ext uri="{BB962C8B-B14F-4D97-AF65-F5344CB8AC3E}">
        <p14:creationId xmlns:p14="http://schemas.microsoft.com/office/powerpoint/2010/main" xmlns="" val="26529017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1949" y="2204864"/>
            <a:ext cx="8120102" cy="2448272"/>
          </a:xfrm>
          <a:prstGeom prst="rect">
            <a:avLst/>
          </a:prstGeom>
        </p:spPr>
      </p:pic>
    </p:spTree>
    <p:extLst>
      <p:ext uri="{BB962C8B-B14F-4D97-AF65-F5344CB8AC3E}">
        <p14:creationId xmlns:p14="http://schemas.microsoft.com/office/powerpoint/2010/main" xmlns="" val="3976968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smtClean="0"/>
              <a:t>4°Les maladies « suggérées » .</a:t>
            </a:r>
            <a:endParaRPr lang="fr-BE" b="1" dirty="0"/>
          </a:p>
        </p:txBody>
      </p:sp>
      <p:sp>
        <p:nvSpPr>
          <p:cNvPr id="4" name="ZoneTexte 3"/>
          <p:cNvSpPr txBox="1"/>
          <p:nvPr/>
        </p:nvSpPr>
        <p:spPr>
          <a:xfrm>
            <a:off x="638736" y="2214156"/>
            <a:ext cx="8505263" cy="1200329"/>
          </a:xfrm>
          <a:prstGeom prst="rect">
            <a:avLst/>
          </a:prstGeom>
          <a:noFill/>
        </p:spPr>
        <p:txBody>
          <a:bodyPr wrap="square" rtlCol="0">
            <a:spAutoFit/>
          </a:bodyPr>
          <a:lstStyle/>
          <a:p>
            <a:r>
              <a:rPr lang="fr-BE" b="1" dirty="0" smtClean="0"/>
              <a:t>Encore autre chose ….</a:t>
            </a:r>
            <a:br>
              <a:rPr lang="fr-BE" b="1" dirty="0" smtClean="0"/>
            </a:br>
            <a:r>
              <a:rPr lang="fr-BE" b="1" dirty="0" smtClean="0"/>
              <a:t>Bien plus subtil ….</a:t>
            </a:r>
            <a:br>
              <a:rPr lang="fr-BE" b="1" dirty="0" smtClean="0"/>
            </a:br>
            <a:r>
              <a:rPr lang="fr-BE" b="1" dirty="0" smtClean="0"/>
              <a:t/>
            </a:r>
            <a:br>
              <a:rPr lang="fr-BE" b="1" dirty="0" smtClean="0"/>
            </a:br>
            <a:r>
              <a:rPr lang="fr-BE" b="1" dirty="0" smtClean="0"/>
              <a:t>Dans ce cas bien précis, il FAUT qu’il y ait un « sponsor » … un sponsor « intéressé » … </a:t>
            </a:r>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1880" y="3717032"/>
            <a:ext cx="1971429" cy="2314286"/>
          </a:xfrm>
          <a:prstGeom prst="rect">
            <a:avLst/>
          </a:prstGeom>
        </p:spPr>
      </p:pic>
    </p:spTree>
    <p:extLst>
      <p:ext uri="{BB962C8B-B14F-4D97-AF65-F5344CB8AC3E}">
        <p14:creationId xmlns:p14="http://schemas.microsoft.com/office/powerpoint/2010/main" xmlns="" val="10449630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smtClean="0"/>
              <a:t>4°Les maladies « suggérées » .</a:t>
            </a:r>
            <a:endParaRPr lang="fr-BE" b="1" dirty="0"/>
          </a:p>
        </p:txBody>
      </p:sp>
      <p:sp>
        <p:nvSpPr>
          <p:cNvPr id="4" name="ZoneTexte 3"/>
          <p:cNvSpPr txBox="1"/>
          <p:nvPr/>
        </p:nvSpPr>
        <p:spPr>
          <a:xfrm>
            <a:off x="638736" y="2214156"/>
            <a:ext cx="8505263" cy="4247317"/>
          </a:xfrm>
          <a:prstGeom prst="rect">
            <a:avLst/>
          </a:prstGeom>
          <a:noFill/>
        </p:spPr>
        <p:txBody>
          <a:bodyPr wrap="square" rtlCol="0">
            <a:spAutoFit/>
          </a:bodyPr>
          <a:lstStyle/>
          <a:p>
            <a:r>
              <a:rPr lang="fr-BE" b="1" dirty="0" smtClean="0"/>
              <a:t>Les maladies suggérées relèvent essentiellement de 2 mécanismes :</a:t>
            </a:r>
          </a:p>
          <a:p>
            <a:endParaRPr lang="fr-BE" b="1" dirty="0"/>
          </a:p>
          <a:p>
            <a:pPr marL="342900" indent="-342900">
              <a:buAutoNum type="alphaLcParenR"/>
            </a:pPr>
            <a:r>
              <a:rPr lang="fr-BE" b="1" dirty="0" smtClean="0"/>
              <a:t>L’évolution physiologique « normale » présentée comme une pathologie .</a:t>
            </a:r>
          </a:p>
          <a:p>
            <a:pPr marL="342900" indent="-342900">
              <a:buAutoNum type="alphaLcParenR"/>
            </a:pPr>
            <a:r>
              <a:rPr lang="fr-BE" b="1" dirty="0" smtClean="0"/>
              <a:t>La transformation d’ un choix de vie particulier en une pathologie .</a:t>
            </a:r>
          </a:p>
          <a:p>
            <a:pPr marL="342900" indent="-342900">
              <a:buAutoNum type="alphaLcParenR"/>
            </a:pPr>
            <a:endParaRPr lang="fr-BE" b="1" dirty="0"/>
          </a:p>
          <a:p>
            <a:pPr marL="342900" indent="-342900">
              <a:buAutoNum type="alphaLcParenR"/>
            </a:pPr>
            <a:endParaRPr lang="fr-BE" b="1" dirty="0" smtClean="0"/>
          </a:p>
          <a:p>
            <a:r>
              <a:rPr lang="fr-BE" b="1" dirty="0" smtClean="0"/>
              <a:t>Il en est ainsi de :</a:t>
            </a:r>
          </a:p>
          <a:p>
            <a:endParaRPr lang="fr-BE" b="1" dirty="0"/>
          </a:p>
          <a:p>
            <a:r>
              <a:rPr lang="fr-BE" b="1" dirty="0" smtClean="0"/>
              <a:t>	Les enfants « </a:t>
            </a:r>
            <a:r>
              <a:rPr lang="fr-BE" b="1" dirty="0" err="1" smtClean="0"/>
              <a:t>hyperkinétiques</a:t>
            </a:r>
            <a:r>
              <a:rPr lang="fr-BE" b="1" dirty="0" smtClean="0"/>
              <a:t> » ! </a:t>
            </a:r>
          </a:p>
          <a:p>
            <a:r>
              <a:rPr lang="fr-BE" b="1" dirty="0" smtClean="0"/>
              <a:t>	L’ostéoporose « normale » due à l’âge.</a:t>
            </a:r>
          </a:p>
          <a:p>
            <a:r>
              <a:rPr lang="fr-BE" b="1" dirty="0" smtClean="0"/>
              <a:t>	La ménopause .</a:t>
            </a:r>
          </a:p>
          <a:p>
            <a:r>
              <a:rPr lang="fr-BE" b="1" dirty="0"/>
              <a:t>	</a:t>
            </a:r>
            <a:r>
              <a:rPr lang="fr-BE" b="1" dirty="0" smtClean="0"/>
              <a:t>Le taux de cholestérol .</a:t>
            </a:r>
            <a:br>
              <a:rPr lang="fr-BE" b="1" dirty="0" smtClean="0"/>
            </a:br>
            <a:r>
              <a:rPr lang="fr-BE" b="1" dirty="0" smtClean="0"/>
              <a:t>	</a:t>
            </a:r>
            <a:r>
              <a:rPr lang="fr-BE" b="1" dirty="0" err="1" smtClean="0"/>
              <a:t>Etc</a:t>
            </a:r>
            <a:r>
              <a:rPr lang="fr-BE" b="1" dirty="0" smtClean="0"/>
              <a:t> …</a:t>
            </a:r>
          </a:p>
          <a:p>
            <a:endParaRPr lang="fr-BE" b="1" dirty="0"/>
          </a:p>
          <a:p>
            <a:r>
              <a:rPr lang="fr-BE" b="1" dirty="0" smtClean="0">
                <a:solidFill>
                  <a:srgbClr val="FF0000"/>
                </a:solidFill>
              </a:rPr>
              <a:t>Bref toute la population est susceptible de devenir « malade » du jour au lendemain !</a:t>
            </a:r>
            <a:endParaRPr lang="fr-BE"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09294" y="3820817"/>
            <a:ext cx="1659050" cy="1696416"/>
          </a:xfrm>
          <a:prstGeom prst="rect">
            <a:avLst/>
          </a:prstGeom>
        </p:spPr>
      </p:pic>
    </p:spTree>
    <p:extLst>
      <p:ext uri="{BB962C8B-B14F-4D97-AF65-F5344CB8AC3E}">
        <p14:creationId xmlns:p14="http://schemas.microsoft.com/office/powerpoint/2010/main" xmlns="" val="21310992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smtClean="0"/>
              <a:t>4°Les maladies « suggérées » .</a:t>
            </a:r>
            <a:endParaRPr lang="fr-BE" b="1" dirty="0"/>
          </a:p>
        </p:txBody>
      </p:sp>
      <p:sp>
        <p:nvSpPr>
          <p:cNvPr id="4" name="ZoneTexte 3"/>
          <p:cNvSpPr txBox="1"/>
          <p:nvPr/>
        </p:nvSpPr>
        <p:spPr>
          <a:xfrm>
            <a:off x="467544" y="1412776"/>
            <a:ext cx="8505263" cy="2215991"/>
          </a:xfrm>
          <a:prstGeom prst="rect">
            <a:avLst/>
          </a:prstGeom>
          <a:noFill/>
        </p:spPr>
        <p:txBody>
          <a:bodyPr wrap="square" rtlCol="0">
            <a:spAutoFit/>
          </a:bodyPr>
          <a:lstStyle/>
          <a:p>
            <a:endParaRPr lang="fr-BE" sz="2000" b="1" dirty="0" smtClean="0"/>
          </a:p>
          <a:p>
            <a:endParaRPr lang="fr-BE" sz="2000" b="1" dirty="0"/>
          </a:p>
          <a:p>
            <a:endParaRPr lang="fr-BE" sz="2000" b="1" dirty="0" smtClean="0"/>
          </a:p>
          <a:p>
            <a:r>
              <a:rPr lang="fr-BE" sz="2400" b="1" dirty="0" smtClean="0"/>
              <a:t>Parmi ces maladies , la maladie « Y » ….</a:t>
            </a:r>
          </a:p>
          <a:p>
            <a:endParaRPr lang="fr-BE" b="1" dirty="0" smtClean="0"/>
          </a:p>
          <a:p>
            <a:endParaRPr lang="fr-BE" b="1" dirty="0" smtClean="0"/>
          </a:p>
          <a:p>
            <a:endParaRPr lang="fr-BE"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3212976"/>
            <a:ext cx="2808312" cy="2425360"/>
          </a:xfrm>
          <a:prstGeom prst="rect">
            <a:avLst/>
          </a:prstGeom>
        </p:spPr>
      </p:pic>
    </p:spTree>
    <p:extLst>
      <p:ext uri="{BB962C8B-B14F-4D97-AF65-F5344CB8AC3E}">
        <p14:creationId xmlns:p14="http://schemas.microsoft.com/office/powerpoint/2010/main" xmlns="" val="283178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466730"/>
          </a:xfrm>
        </p:spPr>
        <p:txBody>
          <a:bodyPr>
            <a:noAutofit/>
          </a:bodyPr>
          <a:lstStyle/>
          <a:p>
            <a:r>
              <a:rPr lang="fr-BE" sz="2000" b="1" dirty="0">
                <a:solidFill>
                  <a:srgbClr val="FF0000"/>
                </a:solidFill>
              </a:rPr>
              <a:t>Coût d’un médicament .</a:t>
            </a:r>
            <a:r>
              <a:rPr lang="fr-BE" sz="2000" b="1" dirty="0"/>
              <a:t> </a:t>
            </a:r>
            <a:br>
              <a:rPr lang="fr-BE" sz="2000" b="1" dirty="0"/>
            </a:br>
            <a:r>
              <a:rPr lang="fr-BE" sz="2000" b="1" dirty="0"/>
              <a:t>Coût du médicament et l’indice « </a:t>
            </a:r>
            <a:r>
              <a:rPr lang="fr-BE" sz="2000" b="1" dirty="0" err="1"/>
              <a:t>Big</a:t>
            </a:r>
            <a:r>
              <a:rPr lang="fr-BE" sz="2000" b="1" dirty="0"/>
              <a:t> Mac » .</a:t>
            </a:r>
            <a:br>
              <a:rPr lang="fr-BE" sz="2000" b="1" dirty="0"/>
            </a:br>
            <a:r>
              <a:rPr lang="fr-BE" sz="2000" b="1" dirty="0"/>
              <a:t>Coût du médicament et la recherche scientifique.</a:t>
            </a:r>
            <a:br>
              <a:rPr lang="fr-BE" sz="2000" b="1" dirty="0"/>
            </a:br>
            <a:r>
              <a:rPr lang="fr-BE" sz="2000" b="1" dirty="0"/>
              <a:t>Coût du médicament et la pub médicale .</a:t>
            </a:r>
            <a:br>
              <a:rPr lang="fr-BE" sz="2000" b="1" dirty="0"/>
            </a:br>
            <a:r>
              <a:rPr lang="fr-BE" sz="2000" b="1" dirty="0"/>
              <a:t>Coût du médicament et la politique .</a:t>
            </a:r>
            <a:br>
              <a:rPr lang="fr-BE" sz="2000" b="1" dirty="0"/>
            </a:br>
            <a:r>
              <a:rPr lang="fr-BE" sz="2000" b="1" dirty="0"/>
              <a:t/>
            </a:r>
            <a:br>
              <a:rPr lang="fr-BE" sz="2000" b="1" dirty="0"/>
            </a:br>
            <a:r>
              <a:rPr lang="fr-BE" sz="2000" b="1" dirty="0">
                <a:solidFill>
                  <a:srgbClr val="FF0000"/>
                </a:solidFill>
              </a:rPr>
              <a:t>Coût des médicaments</a:t>
            </a:r>
            <a:br>
              <a:rPr lang="fr-BE" sz="2000" b="1" dirty="0">
                <a:solidFill>
                  <a:srgbClr val="FF0000"/>
                </a:solidFill>
              </a:rPr>
            </a:br>
            <a:r>
              <a:rPr lang="fr-BE" sz="2000" b="1" dirty="0" smtClean="0"/>
              <a:t>Maladies </a:t>
            </a:r>
            <a:r>
              <a:rPr lang="fr-BE" sz="2000" b="1" dirty="0"/>
              <a:t>« vraies », </a:t>
            </a:r>
            <a:r>
              <a:rPr lang="fr-BE" sz="2000" b="1" dirty="0" smtClean="0"/>
              <a:t/>
            </a:r>
            <a:br>
              <a:rPr lang="fr-BE" sz="2000" b="1" dirty="0" smtClean="0"/>
            </a:br>
            <a:r>
              <a:rPr lang="fr-BE" sz="2000" b="1" dirty="0" smtClean="0"/>
              <a:t>Maladies «oubliées</a:t>
            </a:r>
            <a:r>
              <a:rPr lang="fr-BE" sz="2000" b="1" dirty="0"/>
              <a:t> </a:t>
            </a:r>
            <a:r>
              <a:rPr lang="fr-BE" sz="2000" b="1" dirty="0" smtClean="0"/>
              <a:t>»,</a:t>
            </a:r>
            <a:br>
              <a:rPr lang="fr-BE" sz="2000" b="1" dirty="0" smtClean="0"/>
            </a:br>
            <a:r>
              <a:rPr lang="fr-BE" sz="2000" b="1" dirty="0" smtClean="0"/>
              <a:t>Maladies «suggérées</a:t>
            </a:r>
            <a:r>
              <a:rPr lang="fr-BE" sz="2000" b="1" dirty="0"/>
              <a:t> </a:t>
            </a:r>
            <a:r>
              <a:rPr lang="fr-BE" sz="2000" b="1" dirty="0" smtClean="0"/>
              <a:t>» … La maladie « X » . </a:t>
            </a:r>
            <a:br>
              <a:rPr lang="fr-BE" sz="2000" b="1" dirty="0" smtClean="0"/>
            </a:br>
            <a:r>
              <a:rPr lang="fr-BE" sz="2000" b="1" dirty="0" smtClean="0"/>
              <a:t>Maladie «imaginaires</a:t>
            </a:r>
            <a:r>
              <a:rPr lang="fr-BE" sz="2000" b="1" dirty="0"/>
              <a:t> » </a:t>
            </a:r>
            <a:r>
              <a:rPr lang="fr-BE" sz="2000" b="1" dirty="0" smtClean="0"/>
              <a:t>… La maladie « Y » </a:t>
            </a:r>
            <a:br>
              <a:rPr lang="fr-BE" sz="2000" b="1" dirty="0" smtClean="0"/>
            </a:br>
            <a:r>
              <a:rPr lang="fr-BE" sz="2000" b="1" dirty="0" smtClean="0"/>
              <a:t>Maladies «</a:t>
            </a:r>
            <a:r>
              <a:rPr lang="fr-BE" sz="2000" b="1" dirty="0"/>
              <a:t> rebaptisées » …</a:t>
            </a:r>
            <a:br>
              <a:rPr lang="fr-BE" sz="2000" b="1" dirty="0"/>
            </a:br>
            <a:r>
              <a:rPr lang="fr-BE" sz="2000" b="1" dirty="0">
                <a:solidFill>
                  <a:srgbClr val="FF0000"/>
                </a:solidFill>
              </a:rPr>
              <a:t/>
            </a:r>
            <a:br>
              <a:rPr lang="fr-BE" sz="2000" b="1" dirty="0">
                <a:solidFill>
                  <a:srgbClr val="FF0000"/>
                </a:solidFill>
              </a:rPr>
            </a:br>
            <a:r>
              <a:rPr lang="fr-BE" sz="2000" b="1" dirty="0" smtClean="0">
                <a:solidFill>
                  <a:srgbClr val="FF0000"/>
                </a:solidFill>
              </a:rPr>
              <a:t>Quelques </a:t>
            </a:r>
            <a:r>
              <a:rPr lang="fr-BE" sz="2000" b="1" dirty="0">
                <a:solidFill>
                  <a:srgbClr val="FF0000"/>
                </a:solidFill>
              </a:rPr>
              <a:t>notions de </a:t>
            </a:r>
            <a:r>
              <a:rPr lang="fr-BE" sz="2000" b="1" dirty="0" smtClean="0">
                <a:solidFill>
                  <a:srgbClr val="FF0000"/>
                </a:solidFill>
              </a:rPr>
              <a:t>statistiques </a:t>
            </a:r>
            <a:r>
              <a:rPr lang="fr-BE" sz="2000" b="1" dirty="0">
                <a:solidFill>
                  <a:srgbClr val="FF0000"/>
                </a:solidFill>
              </a:rPr>
              <a:t>.</a:t>
            </a:r>
            <a:r>
              <a:rPr lang="fr-BE" sz="2000" b="1" dirty="0"/>
              <a:t/>
            </a:r>
            <a:br>
              <a:rPr lang="fr-BE" sz="2000" b="1" dirty="0"/>
            </a:br>
            <a:r>
              <a:rPr lang="fr-BE" sz="2000" b="1" dirty="0"/>
              <a:t/>
            </a:r>
            <a:br>
              <a:rPr lang="fr-BE" sz="2000" b="1" dirty="0"/>
            </a:br>
            <a:r>
              <a:rPr lang="fr-BE" sz="2000" b="1" dirty="0">
                <a:solidFill>
                  <a:srgbClr val="FF0000"/>
                </a:solidFill>
              </a:rPr>
              <a:t>Quelques photos qui résument « tout ».</a:t>
            </a:r>
            <a:br>
              <a:rPr lang="fr-BE" sz="2000" b="1" dirty="0">
                <a:solidFill>
                  <a:srgbClr val="FF0000"/>
                </a:solidFill>
              </a:rPr>
            </a:br>
            <a:r>
              <a:rPr lang="fr-BE" sz="2000" b="1" dirty="0"/>
              <a:t/>
            </a:r>
            <a:br>
              <a:rPr lang="fr-BE" sz="2000" b="1" dirty="0"/>
            </a:br>
            <a:r>
              <a:rPr lang="fr-BE" sz="2000" b="1" dirty="0">
                <a:solidFill>
                  <a:srgbClr val="FF0000"/>
                </a:solidFill>
              </a:rPr>
              <a:t>Discussion .</a:t>
            </a:r>
            <a:r>
              <a:rPr lang="fr-BE" sz="2000" b="1" dirty="0"/>
              <a:t/>
            </a:r>
            <a:br>
              <a:rPr lang="fr-BE" sz="2000" b="1" dirty="0"/>
            </a:br>
            <a:endParaRPr lang="fr-BE" sz="2000"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762295"/>
            <a:ext cx="2682166" cy="2306663"/>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58806" y="3356992"/>
            <a:ext cx="2913112" cy="2505276"/>
          </a:xfrm>
          <a:prstGeom prst="rect">
            <a:avLst/>
          </a:prstGeom>
        </p:spPr>
      </p:pic>
    </p:spTree>
    <p:extLst>
      <p:ext uri="{BB962C8B-B14F-4D97-AF65-F5344CB8AC3E}">
        <p14:creationId xmlns:p14="http://schemas.microsoft.com/office/powerpoint/2010/main" xmlns="" val="20999293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La maladie Y – Maladie « suggérée » .</a:t>
            </a:r>
            <a:br>
              <a:rPr lang="fr-BE" b="1" dirty="0" smtClean="0"/>
            </a:br>
            <a:endParaRPr lang="fr-BE" sz="3100" b="1" dirty="0"/>
          </a:p>
        </p:txBody>
      </p:sp>
      <p:sp>
        <p:nvSpPr>
          <p:cNvPr id="3" name="ZoneTexte 2"/>
          <p:cNvSpPr txBox="1"/>
          <p:nvPr/>
        </p:nvSpPr>
        <p:spPr>
          <a:xfrm>
            <a:off x="323528" y="1628800"/>
            <a:ext cx="8424936" cy="2616101"/>
          </a:xfrm>
          <a:prstGeom prst="rect">
            <a:avLst/>
          </a:prstGeom>
          <a:noFill/>
        </p:spPr>
        <p:txBody>
          <a:bodyPr wrap="square" rtlCol="0">
            <a:spAutoFit/>
          </a:bodyPr>
          <a:lstStyle/>
          <a:p>
            <a:pPr algn="ctr"/>
            <a:r>
              <a:rPr lang="fr-BE" b="1" dirty="0" smtClean="0"/>
              <a:t/>
            </a:r>
            <a:br>
              <a:rPr lang="fr-BE" b="1" dirty="0" smtClean="0"/>
            </a:br>
            <a:r>
              <a:rPr lang="fr-BE" sz="2000" b="1" dirty="0" smtClean="0"/>
              <a:t>Tout à fait différent à la maladie X, la maladie Y.</a:t>
            </a:r>
            <a:br>
              <a:rPr lang="fr-BE" sz="2000" b="1" dirty="0" smtClean="0"/>
            </a:br>
            <a:r>
              <a:rPr lang="fr-BE" sz="2000" b="1" dirty="0" smtClean="0"/>
              <a:t/>
            </a:r>
            <a:br>
              <a:rPr lang="fr-BE" sz="2000" b="1" dirty="0" smtClean="0"/>
            </a:br>
            <a:r>
              <a:rPr lang="fr-BE" sz="2400" b="1" dirty="0" smtClean="0">
                <a:solidFill>
                  <a:srgbClr val="FF0000"/>
                </a:solidFill>
              </a:rPr>
              <a:t>La maladie « Y » n’ est pas née d’une légende urbaine »,</a:t>
            </a:r>
            <a:br>
              <a:rPr lang="fr-BE" sz="2400" b="1" dirty="0" smtClean="0">
                <a:solidFill>
                  <a:srgbClr val="FF0000"/>
                </a:solidFill>
              </a:rPr>
            </a:br>
            <a:r>
              <a:rPr lang="fr-BE" sz="2400" b="1" dirty="0" smtClean="0">
                <a:solidFill>
                  <a:srgbClr val="FF0000"/>
                </a:solidFill>
              </a:rPr>
              <a:t>elle est née parce que quelqu’un  y avait tout intérêt …</a:t>
            </a:r>
            <a:br>
              <a:rPr lang="fr-BE" sz="2400" b="1" dirty="0" smtClean="0">
                <a:solidFill>
                  <a:srgbClr val="FF0000"/>
                </a:solidFill>
              </a:rPr>
            </a:br>
            <a:r>
              <a:rPr lang="fr-BE" sz="2000" b="1" dirty="0" smtClean="0"/>
              <a:t/>
            </a:r>
            <a:br>
              <a:rPr lang="fr-BE" sz="2000" b="1" dirty="0" smtClean="0"/>
            </a:br>
            <a:r>
              <a:rPr lang="fr-BE" sz="2000" b="1" dirty="0" smtClean="0"/>
              <a:t>Et « çà » c’est fort différent » …</a:t>
            </a:r>
            <a:endParaRPr lang="fr-BE" sz="2000" b="1" dirty="0"/>
          </a:p>
          <a:p>
            <a:r>
              <a:rPr lang="fr-BE" b="1" dirty="0" smtClean="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4933" y="4077072"/>
            <a:ext cx="2396642" cy="2420689"/>
          </a:xfrm>
          <a:prstGeom prst="rect">
            <a:avLst/>
          </a:prstGeom>
        </p:spPr>
      </p:pic>
    </p:spTree>
    <p:extLst>
      <p:ext uri="{BB962C8B-B14F-4D97-AF65-F5344CB8AC3E}">
        <p14:creationId xmlns:p14="http://schemas.microsoft.com/office/powerpoint/2010/main" xmlns="" val="37001819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La maladie Y – Maladie « suggérée » .</a:t>
            </a:r>
            <a:br>
              <a:rPr lang="fr-BE" b="1" dirty="0"/>
            </a:br>
            <a:r>
              <a:rPr lang="fr-BE" b="1" dirty="0"/>
              <a:t>Caractéristiques </a:t>
            </a:r>
            <a:endParaRPr lang="fr-BE" sz="3100" b="1" dirty="0"/>
          </a:p>
        </p:txBody>
      </p:sp>
      <p:sp>
        <p:nvSpPr>
          <p:cNvPr id="3" name="ZoneTexte 2"/>
          <p:cNvSpPr txBox="1"/>
          <p:nvPr/>
        </p:nvSpPr>
        <p:spPr>
          <a:xfrm>
            <a:off x="107504" y="1628800"/>
            <a:ext cx="8928992" cy="4955203"/>
          </a:xfrm>
          <a:prstGeom prst="rect">
            <a:avLst/>
          </a:prstGeom>
          <a:noFill/>
        </p:spPr>
        <p:txBody>
          <a:bodyPr wrap="square" rtlCol="0">
            <a:spAutoFit/>
          </a:bodyPr>
          <a:lstStyle/>
          <a:p>
            <a:r>
              <a:rPr lang="fr-BE" b="1" dirty="0" smtClean="0"/>
              <a:t/>
            </a:r>
            <a:br>
              <a:rPr lang="fr-BE" b="1" dirty="0" smtClean="0"/>
            </a:br>
            <a:r>
              <a:rPr lang="fr-BE" sz="2000" b="1" dirty="0" smtClean="0"/>
              <a:t>Toutes les maladies « Y » ont pratiquement les mêmes caractéristiques si l’on raisonne « globalement » :</a:t>
            </a:r>
          </a:p>
          <a:p>
            <a:endParaRPr lang="fr-BE" sz="2000" b="1" dirty="0"/>
          </a:p>
          <a:p>
            <a:pPr marL="342900" indent="-342900">
              <a:buAutoNum type="alphaLcParenR"/>
            </a:pPr>
            <a:r>
              <a:rPr lang="fr-BE" sz="2000" b="1" dirty="0" smtClean="0"/>
              <a:t>d’une façon ou d’une autre , elles sont « quantifiables » :</a:t>
            </a:r>
          </a:p>
          <a:p>
            <a:pPr marL="800100" lvl="1" indent="-342900">
              <a:buAutoNum type="alphaLcParenR"/>
            </a:pPr>
            <a:r>
              <a:rPr lang="fr-BE" sz="2000" b="1" dirty="0" smtClean="0"/>
              <a:t>un taux de cholestérol, c’est « un chiffre » , c’est « bien ». </a:t>
            </a:r>
          </a:p>
          <a:p>
            <a:pPr marL="800100" lvl="1" indent="-342900">
              <a:buAutoNum type="alphaLcParenR"/>
            </a:pPr>
            <a:r>
              <a:rPr lang="fr-BE" sz="2000" b="1" dirty="0" smtClean="0"/>
              <a:t>une vie saine, ce n’est « aucun chiffre », c’est « pas bien »  …</a:t>
            </a:r>
          </a:p>
          <a:p>
            <a:pPr marL="342900" indent="-342900">
              <a:buAutoNum type="alphaLcParenR"/>
            </a:pPr>
            <a:r>
              <a:rPr lang="fr-BE" sz="2000" b="1" dirty="0" smtClean="0"/>
              <a:t>Le traitement doit être permanent …</a:t>
            </a:r>
          </a:p>
          <a:p>
            <a:pPr marL="342900" indent="-342900">
              <a:buAutoNum type="alphaLcParenR"/>
            </a:pPr>
            <a:r>
              <a:rPr lang="fr-BE" sz="2000" b="1" dirty="0" smtClean="0"/>
              <a:t>Le traitement doit être « cher » (si on veut qu’il soit « crédible » ).</a:t>
            </a:r>
          </a:p>
          <a:p>
            <a:pPr marL="342900" indent="-342900">
              <a:buAutoNum type="alphaLcParenR"/>
            </a:pPr>
            <a:r>
              <a:rPr lang="fr-BE" sz="2000" b="1" dirty="0" smtClean="0"/>
              <a:t>La population doit être persuadée que </a:t>
            </a:r>
            <a:r>
              <a:rPr lang="fr-BE" sz="2000" b="1" dirty="0" smtClean="0">
                <a:solidFill>
                  <a:srgbClr val="FF0000"/>
                </a:solidFill>
              </a:rPr>
              <a:t>le risque de maladie est une maladie </a:t>
            </a:r>
            <a:r>
              <a:rPr lang="fr-BE" sz="2000" b="1" dirty="0" smtClean="0"/>
              <a:t>.</a:t>
            </a:r>
          </a:p>
          <a:p>
            <a:pPr marL="342900" indent="-342900">
              <a:buAutoNum type="alphaLcParenR"/>
            </a:pPr>
            <a:r>
              <a:rPr lang="fr-BE" sz="2000" b="1" dirty="0" smtClean="0"/>
              <a:t>La population doit être persuadée que le seul traitement est le traitement de la firme ,et en aucun cas une autre méthode : une alimentation saine , une vie saine, </a:t>
            </a:r>
            <a:r>
              <a:rPr lang="fr-BE" sz="2000" b="1" dirty="0" err="1" smtClean="0"/>
              <a:t>etc</a:t>
            </a:r>
            <a:r>
              <a:rPr lang="fr-BE" sz="2000" b="1" dirty="0" smtClean="0"/>
              <a:t>,  ne doivent même être mentionné qu’avec « modération » …  </a:t>
            </a:r>
          </a:p>
          <a:p>
            <a:pPr marL="342900" indent="-342900">
              <a:buAutoNum type="alphaLcParenR"/>
            </a:pPr>
            <a:r>
              <a:rPr lang="fr-BE" sz="2000" b="1" dirty="0" smtClean="0">
                <a:solidFill>
                  <a:srgbClr val="FF0000"/>
                </a:solidFill>
              </a:rPr>
              <a:t>Il </a:t>
            </a:r>
            <a:r>
              <a:rPr lang="fr-BE" sz="2000" b="1" dirty="0" smtClean="0">
                <a:solidFill>
                  <a:srgbClr val="FF0000"/>
                </a:solidFill>
              </a:rPr>
              <a:t>faut  toujours parler de la durée de survie et non de la qualité de la survie </a:t>
            </a:r>
            <a:r>
              <a:rPr lang="fr-BE" sz="2000" b="1" dirty="0" smtClean="0"/>
              <a:t>,</a:t>
            </a:r>
            <a:br>
              <a:rPr lang="fr-BE" sz="2000" b="1" dirty="0" smtClean="0"/>
            </a:br>
            <a:r>
              <a:rPr lang="fr-BE" sz="2000" b="1" dirty="0" smtClean="0">
                <a:solidFill>
                  <a:srgbClr val="FF0000"/>
                </a:solidFill>
              </a:rPr>
              <a:t>ni  </a:t>
            </a:r>
            <a:r>
              <a:rPr lang="fr-BE" sz="2000" b="1" dirty="0" smtClean="0">
                <a:solidFill>
                  <a:srgbClr val="FF0000"/>
                </a:solidFill>
              </a:rPr>
              <a:t>de la cause finale de la mort …</a:t>
            </a:r>
            <a:endParaRPr lang="fr-BE" sz="2000" b="1" dirty="0" smtClean="0">
              <a:solidFill>
                <a:srgbClr val="FF0000"/>
              </a:solidFill>
            </a:endParaRPr>
          </a:p>
          <a:p>
            <a:pPr marL="342900" indent="-342900">
              <a:buAutoNum type="alphaLcParenR"/>
            </a:pPr>
            <a:endParaRPr lang="fr-BE" b="1"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280" y="2240922"/>
            <a:ext cx="1785289" cy="1241075"/>
          </a:xfrm>
          <a:prstGeom prst="rect">
            <a:avLst/>
          </a:prstGeom>
        </p:spPr>
      </p:pic>
    </p:spTree>
    <p:extLst>
      <p:ext uri="{BB962C8B-B14F-4D97-AF65-F5344CB8AC3E}">
        <p14:creationId xmlns:p14="http://schemas.microsoft.com/office/powerpoint/2010/main" xmlns="" val="30004967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La maladie Y – Maladie « suggérée » .</a:t>
            </a:r>
            <a:br>
              <a:rPr lang="fr-BE" b="1" dirty="0"/>
            </a:br>
            <a:r>
              <a:rPr lang="fr-BE" b="1" dirty="0"/>
              <a:t>Et </a:t>
            </a:r>
            <a:r>
              <a:rPr lang="fr-BE" b="1" dirty="0" smtClean="0"/>
              <a:t>les taux sanguins de « Y ».</a:t>
            </a:r>
            <a:endParaRPr lang="fr-BE" sz="3100" b="1" dirty="0"/>
          </a:p>
        </p:txBody>
      </p:sp>
      <p:sp>
        <p:nvSpPr>
          <p:cNvPr id="3" name="ZoneTexte 2"/>
          <p:cNvSpPr txBox="1"/>
          <p:nvPr/>
        </p:nvSpPr>
        <p:spPr>
          <a:xfrm>
            <a:off x="323528" y="1628800"/>
            <a:ext cx="8640960" cy="4647426"/>
          </a:xfrm>
          <a:prstGeom prst="rect">
            <a:avLst/>
          </a:prstGeom>
          <a:noFill/>
        </p:spPr>
        <p:txBody>
          <a:bodyPr wrap="square" rtlCol="0">
            <a:spAutoFit/>
          </a:bodyPr>
          <a:lstStyle/>
          <a:p>
            <a:r>
              <a:rPr lang="fr-BE" b="1" dirty="0" smtClean="0"/>
              <a:t/>
            </a:r>
            <a:br>
              <a:rPr lang="fr-BE" b="1" dirty="0" smtClean="0"/>
            </a:br>
            <a:r>
              <a:rPr lang="fr-BE" sz="2000" b="1" dirty="0" smtClean="0"/>
              <a:t>Le taux sanguin de cholestérol  « au-delà du quel il faut traiter » est accessible à tous ,et connu de tous : c’est 190 </a:t>
            </a:r>
            <a:r>
              <a:rPr lang="fr-BE" sz="2000" b="1" dirty="0" err="1" smtClean="0"/>
              <a:t>mgr</a:t>
            </a:r>
            <a:r>
              <a:rPr lang="fr-BE" sz="2000" b="1" dirty="0" smtClean="0"/>
              <a:t> .</a:t>
            </a:r>
          </a:p>
          <a:p>
            <a:endParaRPr lang="fr-BE" sz="2000" b="1" dirty="0"/>
          </a:p>
          <a:p>
            <a:r>
              <a:rPr lang="fr-BE" sz="2000" b="1" dirty="0" smtClean="0">
                <a:solidFill>
                  <a:srgbClr val="FF0000"/>
                </a:solidFill>
              </a:rPr>
              <a:t>Mais ce taux correspond à quoi ?</a:t>
            </a:r>
          </a:p>
          <a:p>
            <a:endParaRPr lang="fr-BE" sz="2000" b="1" dirty="0">
              <a:solidFill>
                <a:srgbClr val="FF0000"/>
              </a:solidFill>
            </a:endParaRPr>
          </a:p>
          <a:p>
            <a:r>
              <a:rPr lang="fr-BE" sz="2000" b="1" dirty="0" smtClean="0">
                <a:solidFill>
                  <a:srgbClr val="FF0000"/>
                </a:solidFill>
              </a:rPr>
              <a:t>Et qui l’a décidé « ainsi » ?</a:t>
            </a:r>
          </a:p>
          <a:p>
            <a:endParaRPr lang="fr-BE" sz="2000" b="1" dirty="0">
              <a:solidFill>
                <a:srgbClr val="FF0000"/>
              </a:solidFill>
            </a:endParaRPr>
          </a:p>
          <a:p>
            <a:r>
              <a:rPr lang="fr-BE" sz="2000" b="1" dirty="0" smtClean="0">
                <a:solidFill>
                  <a:srgbClr val="FF0000"/>
                </a:solidFill>
              </a:rPr>
              <a:t>Et comment est ce qu’il varie  dans le temps ?</a:t>
            </a:r>
          </a:p>
          <a:p>
            <a:endParaRPr lang="fr-BE" sz="2000" b="1" dirty="0">
              <a:solidFill>
                <a:srgbClr val="FF0000"/>
              </a:solidFill>
            </a:endParaRPr>
          </a:p>
          <a:p>
            <a:r>
              <a:rPr lang="fr-BE" sz="2000" b="1" dirty="0" smtClean="0">
                <a:solidFill>
                  <a:srgbClr val="FF0000"/>
                </a:solidFill>
              </a:rPr>
              <a:t>Et comment est ce qu’il est repris dans les études ?</a:t>
            </a:r>
          </a:p>
          <a:p>
            <a:endParaRPr lang="fr-BE" sz="2000" b="1" dirty="0">
              <a:solidFill>
                <a:srgbClr val="FF0000"/>
              </a:solidFill>
            </a:endParaRPr>
          </a:p>
          <a:p>
            <a:endParaRPr lang="fr-BE" sz="2000" b="1" dirty="0" smtClean="0">
              <a:solidFill>
                <a:srgbClr val="FF0000"/>
              </a:solidFill>
            </a:endParaRPr>
          </a:p>
          <a:p>
            <a:r>
              <a:rPr lang="fr-BE" sz="2000" b="1" dirty="0" smtClean="0">
                <a:solidFill>
                  <a:srgbClr val="FF0000"/>
                </a:solidFill>
              </a:rPr>
              <a:t>Autant de question qu’il vaut mieux ne pas se poser ….</a:t>
            </a:r>
          </a:p>
          <a:p>
            <a:endParaRPr lang="fr-BE" b="1"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0192" y="3190991"/>
            <a:ext cx="2114286" cy="2161905"/>
          </a:xfrm>
          <a:prstGeom prst="rect">
            <a:avLst/>
          </a:prstGeom>
        </p:spPr>
      </p:pic>
    </p:spTree>
    <p:extLst>
      <p:ext uri="{BB962C8B-B14F-4D97-AF65-F5344CB8AC3E}">
        <p14:creationId xmlns:p14="http://schemas.microsoft.com/office/powerpoint/2010/main" xmlns="" val="19458528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La maladie Y – Maladie « suggérée » .</a:t>
            </a:r>
            <a:br>
              <a:rPr lang="fr-BE" b="1" dirty="0"/>
            </a:br>
            <a:r>
              <a:rPr lang="fr-BE" b="1" dirty="0" smtClean="0"/>
              <a:t>Cause de la mort .</a:t>
            </a:r>
            <a:endParaRPr lang="fr-BE" sz="3100" b="1" dirty="0"/>
          </a:p>
        </p:txBody>
      </p:sp>
      <p:sp>
        <p:nvSpPr>
          <p:cNvPr id="3" name="ZoneTexte 2"/>
          <p:cNvSpPr txBox="1"/>
          <p:nvPr/>
        </p:nvSpPr>
        <p:spPr>
          <a:xfrm>
            <a:off x="323528" y="1628800"/>
            <a:ext cx="8424936" cy="3847207"/>
          </a:xfrm>
          <a:prstGeom prst="rect">
            <a:avLst/>
          </a:prstGeom>
          <a:noFill/>
        </p:spPr>
        <p:txBody>
          <a:bodyPr wrap="square" rtlCol="0">
            <a:spAutoFit/>
          </a:bodyPr>
          <a:lstStyle/>
          <a:p>
            <a:r>
              <a:rPr lang="fr-BE" b="1" dirty="0" smtClean="0"/>
              <a:t/>
            </a:r>
            <a:br>
              <a:rPr lang="fr-BE" b="1" dirty="0" smtClean="0"/>
            </a:br>
            <a:r>
              <a:rPr lang="fr-BE" sz="2000" b="1" dirty="0" smtClean="0"/>
              <a:t>La question n’est pas de savoir </a:t>
            </a:r>
            <a:r>
              <a:rPr lang="fr-BE" sz="2400" b="1" dirty="0" smtClean="0">
                <a:solidFill>
                  <a:srgbClr val="FF0000"/>
                </a:solidFill>
              </a:rPr>
              <a:t>si</a:t>
            </a:r>
            <a:r>
              <a:rPr lang="fr-BE" sz="2000" b="1" dirty="0" smtClean="0"/>
              <a:t> vous voulez mourir .</a:t>
            </a:r>
            <a:br>
              <a:rPr lang="fr-BE" sz="2000" b="1" dirty="0" smtClean="0"/>
            </a:br>
            <a:r>
              <a:rPr lang="fr-BE" sz="2000" b="1" dirty="0" smtClean="0"/>
              <a:t/>
            </a:r>
            <a:br>
              <a:rPr lang="fr-BE" sz="2000" b="1" dirty="0" smtClean="0"/>
            </a:br>
            <a:r>
              <a:rPr lang="fr-BE" sz="2000" b="1" dirty="0" smtClean="0"/>
              <a:t>La question est de savoir </a:t>
            </a:r>
            <a:r>
              <a:rPr lang="fr-BE" sz="2400" b="1" dirty="0" smtClean="0">
                <a:solidFill>
                  <a:srgbClr val="FF0000"/>
                </a:solidFill>
              </a:rPr>
              <a:t>de quoi </a:t>
            </a:r>
            <a:r>
              <a:rPr lang="fr-BE" sz="2000" b="1" dirty="0" smtClean="0"/>
              <a:t>vous voulez mourir .</a:t>
            </a:r>
          </a:p>
          <a:p>
            <a:endParaRPr lang="fr-BE" sz="2000" b="1" dirty="0"/>
          </a:p>
          <a:p>
            <a:r>
              <a:rPr lang="fr-BE" sz="2000" b="1" dirty="0" smtClean="0"/>
              <a:t>L’essentiel de la mortalité adulte est attribuable à 2 causes : </a:t>
            </a:r>
            <a:br>
              <a:rPr lang="fr-BE" sz="2000" b="1" dirty="0" smtClean="0"/>
            </a:br>
            <a:r>
              <a:rPr lang="fr-BE" sz="2000" b="1" dirty="0" smtClean="0"/>
              <a:t>cardiovasculaire et cancer .</a:t>
            </a:r>
            <a:br>
              <a:rPr lang="fr-BE" sz="2000" b="1" dirty="0" smtClean="0"/>
            </a:br>
            <a:r>
              <a:rPr lang="fr-BE" sz="2000" b="1" dirty="0" smtClean="0"/>
              <a:t/>
            </a:r>
            <a:br>
              <a:rPr lang="fr-BE" sz="2000" b="1" dirty="0" smtClean="0"/>
            </a:br>
            <a:r>
              <a:rPr lang="fr-BE" sz="2000" b="1" dirty="0" smtClean="0"/>
              <a:t>Si vous diminuez l’ un, vous augmentez l’autre ,seule la date du décès va changer ,donc votre durée de survie encore faut-il savoir dans quelles conditions …</a:t>
            </a:r>
          </a:p>
          <a:p>
            <a:endParaRPr lang="fr-BE" b="1"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60163" y="764704"/>
            <a:ext cx="1213995" cy="2245892"/>
          </a:xfrm>
          <a:prstGeom prst="rect">
            <a:avLst/>
          </a:prstGeom>
        </p:spPr>
      </p:pic>
    </p:spTree>
    <p:extLst>
      <p:ext uri="{BB962C8B-B14F-4D97-AF65-F5344CB8AC3E}">
        <p14:creationId xmlns:p14="http://schemas.microsoft.com/office/powerpoint/2010/main" xmlns="" val="29077009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La maladie Y – Maladie « suggérée » .</a:t>
            </a:r>
            <a:br>
              <a:rPr lang="fr-BE" b="1" dirty="0"/>
            </a:br>
            <a:r>
              <a:rPr lang="fr-BE" b="1" dirty="0" smtClean="0"/>
              <a:t>Cause de la mort et qualité de vie .</a:t>
            </a:r>
            <a:endParaRPr lang="fr-BE" sz="3100" b="1" dirty="0"/>
          </a:p>
        </p:txBody>
      </p:sp>
      <p:sp>
        <p:nvSpPr>
          <p:cNvPr id="5" name="ZoneTexte 4"/>
          <p:cNvSpPr txBox="1"/>
          <p:nvPr/>
        </p:nvSpPr>
        <p:spPr>
          <a:xfrm>
            <a:off x="827584" y="5157192"/>
            <a:ext cx="7704856" cy="1323439"/>
          </a:xfrm>
          <a:prstGeom prst="rect">
            <a:avLst/>
          </a:prstGeom>
          <a:noFill/>
        </p:spPr>
        <p:txBody>
          <a:bodyPr wrap="square" rtlCol="0">
            <a:spAutoFit/>
          </a:bodyPr>
          <a:lstStyle/>
          <a:p>
            <a:r>
              <a:rPr lang="fr-BE" sz="2000" b="1" dirty="0" smtClean="0"/>
              <a:t>Ce n’est pas tout de vivre « plus vieux » qui compte,</a:t>
            </a:r>
          </a:p>
          <a:p>
            <a:r>
              <a:rPr lang="fr-BE" sz="2000" b="1" dirty="0" smtClean="0"/>
              <a:t>C’est surtout de vivre « mieux » qui compte.</a:t>
            </a:r>
            <a:br>
              <a:rPr lang="fr-BE" sz="2000" b="1" dirty="0" smtClean="0"/>
            </a:br>
            <a:r>
              <a:rPr lang="fr-BE" sz="2000" b="1" dirty="0" smtClean="0"/>
              <a:t/>
            </a:r>
            <a:br>
              <a:rPr lang="fr-BE" sz="2000" b="1" dirty="0" smtClean="0"/>
            </a:br>
            <a:r>
              <a:rPr lang="fr-BE" sz="2000" b="1" dirty="0" smtClean="0"/>
              <a:t>Enfin … Chacun son avis sur la question …</a:t>
            </a:r>
            <a:endParaRPr lang="fr-BE" sz="20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00875" y="4077072"/>
            <a:ext cx="2143125" cy="2143125"/>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0" y="1772816"/>
            <a:ext cx="7142163" cy="3124200"/>
          </a:xfrm>
          <a:prstGeom prst="rect">
            <a:avLst/>
          </a:prstGeom>
          <a:noFill/>
          <a:ln w="9525">
            <a:noFill/>
            <a:miter lim="800000"/>
            <a:headEnd/>
            <a:tailEnd/>
          </a:ln>
        </p:spPr>
      </p:pic>
    </p:spTree>
    <p:extLst>
      <p:ext uri="{BB962C8B-B14F-4D97-AF65-F5344CB8AC3E}">
        <p14:creationId xmlns:p14="http://schemas.microsoft.com/office/powerpoint/2010/main" xmlns="" val="3505405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1143000"/>
          </a:xfrm>
        </p:spPr>
        <p:txBody>
          <a:bodyPr>
            <a:normAutofit fontScale="90000"/>
          </a:bodyPr>
          <a:lstStyle/>
          <a:p>
            <a:r>
              <a:rPr lang="fr-BE" b="1" dirty="0"/>
              <a:t>La maladie Y – Maladie « suggérée » .</a:t>
            </a:r>
            <a:br>
              <a:rPr lang="fr-BE" b="1" dirty="0"/>
            </a:br>
            <a:r>
              <a:rPr lang="fr-BE" sz="2700" b="1" dirty="0" smtClean="0"/>
              <a:t>Quelle est l’évolution « normale » du taux de cholestérol avec l’âge ? </a:t>
            </a:r>
            <a:endParaRPr lang="fr-BE" sz="1800" b="1" dirty="0"/>
          </a:p>
        </p:txBody>
      </p:sp>
      <p:sp>
        <p:nvSpPr>
          <p:cNvPr id="5" name="ZoneTexte 4"/>
          <p:cNvSpPr txBox="1"/>
          <p:nvPr/>
        </p:nvSpPr>
        <p:spPr>
          <a:xfrm>
            <a:off x="827584" y="5157192"/>
            <a:ext cx="7704856" cy="1938992"/>
          </a:xfrm>
          <a:prstGeom prst="rect">
            <a:avLst/>
          </a:prstGeom>
          <a:noFill/>
        </p:spPr>
        <p:txBody>
          <a:bodyPr wrap="square" rtlCol="0">
            <a:spAutoFit/>
          </a:bodyPr>
          <a:lstStyle/>
          <a:p>
            <a:r>
              <a:rPr lang="fr-BE" sz="2000" b="1" dirty="0" smtClean="0"/>
              <a:t>Comment évolue le taux de cholestérol avec l’âge </a:t>
            </a:r>
            <a:r>
              <a:rPr lang="fr-BE" sz="2000" b="1" dirty="0" smtClean="0"/>
              <a:t>? </a:t>
            </a:r>
            <a:r>
              <a:rPr lang="fr-BE" sz="2000" b="1" dirty="0" smtClean="0"/>
              <a:t/>
            </a:r>
            <a:br>
              <a:rPr lang="fr-BE" sz="2000" b="1" dirty="0" smtClean="0"/>
            </a:br>
            <a:r>
              <a:rPr lang="fr-BE" sz="2000" b="1" dirty="0" smtClean="0"/>
              <a:t>Et </a:t>
            </a:r>
            <a:r>
              <a:rPr lang="fr-BE" sz="2000" b="1" dirty="0" smtClean="0"/>
              <a:t>est ce que ça évolue de même chez les hommes et les femmes ?</a:t>
            </a:r>
          </a:p>
          <a:p>
            <a:r>
              <a:rPr lang="fr-BE" sz="2000" b="1" dirty="0" smtClean="0"/>
              <a:t/>
            </a:r>
            <a:br>
              <a:rPr lang="fr-BE" sz="2000" b="1" dirty="0" smtClean="0"/>
            </a:br>
            <a:r>
              <a:rPr lang="fr-BE" sz="2000" b="1" dirty="0" smtClean="0"/>
              <a:t>Je n’ai pas vu </a:t>
            </a:r>
            <a:r>
              <a:rPr lang="fr-BE" sz="2000" b="1" dirty="0" smtClean="0"/>
              <a:t>d’études </a:t>
            </a:r>
            <a:r>
              <a:rPr lang="fr-BE" sz="2000" b="1" dirty="0" smtClean="0"/>
              <a:t>pertinentes là-dessus ….</a:t>
            </a:r>
            <a:br>
              <a:rPr lang="fr-BE" sz="2000" b="1" dirty="0" smtClean="0"/>
            </a:br>
            <a:r>
              <a:rPr lang="fr-BE" sz="2000" b="1" dirty="0" smtClean="0"/>
              <a:t/>
            </a:r>
            <a:br>
              <a:rPr lang="fr-BE" sz="2000" b="1" dirty="0" smtClean="0"/>
            </a:br>
            <a:endParaRPr lang="fr-BE" sz="20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4480" y="1556792"/>
            <a:ext cx="5991064" cy="325306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3068960"/>
            <a:ext cx="1910705" cy="1543850"/>
          </a:xfrm>
          <a:prstGeom prst="rect">
            <a:avLst/>
          </a:prstGeom>
        </p:spPr>
      </p:pic>
    </p:spTree>
    <p:extLst>
      <p:ext uri="{BB962C8B-B14F-4D97-AF65-F5344CB8AC3E}">
        <p14:creationId xmlns:p14="http://schemas.microsoft.com/office/powerpoint/2010/main" xmlns="" val="608201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solidFill>
                  <a:srgbClr val="FF0000"/>
                </a:solidFill>
              </a:rPr>
              <a:t>C’est « quoi » le taux de cholestérol quand on « entre » dans l’étude ?</a:t>
            </a:r>
            <a:endParaRPr lang="fr-BE" sz="1800" b="1"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33" y="1562100"/>
            <a:ext cx="8516579" cy="402714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70206" y="4653136"/>
            <a:ext cx="1873794" cy="1915997"/>
          </a:xfrm>
          <a:prstGeom prst="rect">
            <a:avLst/>
          </a:prstGeom>
        </p:spPr>
      </p:pic>
    </p:spTree>
    <p:extLst>
      <p:ext uri="{BB962C8B-B14F-4D97-AF65-F5344CB8AC3E}">
        <p14:creationId xmlns:p14="http://schemas.microsoft.com/office/powerpoint/2010/main" xmlns="" val="41481840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C’est « quoi » le taux de cholestérol quand on « est» dans l’étude ?</a:t>
            </a:r>
            <a:endParaRPr lang="fr-BE" sz="1800" b="1" dirty="0"/>
          </a:p>
        </p:txBody>
      </p:sp>
      <p:sp>
        <p:nvSpPr>
          <p:cNvPr id="4" name="ZoneTexte 3"/>
          <p:cNvSpPr txBox="1"/>
          <p:nvPr/>
        </p:nvSpPr>
        <p:spPr>
          <a:xfrm>
            <a:off x="827584" y="1772816"/>
            <a:ext cx="7560840" cy="2554545"/>
          </a:xfrm>
          <a:prstGeom prst="rect">
            <a:avLst/>
          </a:prstGeom>
          <a:noFill/>
        </p:spPr>
        <p:txBody>
          <a:bodyPr wrap="square" rtlCol="0">
            <a:spAutoFit/>
          </a:bodyPr>
          <a:lstStyle/>
          <a:p>
            <a:r>
              <a:rPr lang="fr-BE" sz="2000" b="1" dirty="0" smtClean="0"/>
              <a:t>La courbe classique, c’est l’augmentation de durée de survie en fonction du taux de cholestérol.</a:t>
            </a:r>
            <a:br>
              <a:rPr lang="fr-BE" sz="2000" b="1" dirty="0" smtClean="0"/>
            </a:br>
            <a:r>
              <a:rPr lang="fr-BE" sz="2000" b="1" dirty="0" smtClean="0"/>
              <a:t/>
            </a:r>
            <a:br>
              <a:rPr lang="fr-BE" sz="2000" b="1" dirty="0" smtClean="0"/>
            </a:br>
            <a:r>
              <a:rPr lang="fr-BE" sz="2000" b="1" dirty="0" smtClean="0"/>
              <a:t>Encore faut-il savoir de quelle survie l’on parle ….</a:t>
            </a:r>
          </a:p>
          <a:p>
            <a:endParaRPr lang="fr-BE" sz="2000" b="1" dirty="0"/>
          </a:p>
          <a:p>
            <a:r>
              <a:rPr lang="fr-BE" sz="2000" b="1" dirty="0" smtClean="0">
                <a:solidFill>
                  <a:srgbClr val="FF0000"/>
                </a:solidFill>
              </a:rPr>
              <a:t>Encore faut-il savoir de quel taux de cholestérol  l’on parle …</a:t>
            </a:r>
            <a:br>
              <a:rPr lang="fr-BE" sz="2000" b="1" dirty="0" smtClean="0">
                <a:solidFill>
                  <a:srgbClr val="FF0000"/>
                </a:solidFill>
              </a:rPr>
            </a:br>
            <a:r>
              <a:rPr lang="fr-BE" sz="2000" b="1" dirty="0" smtClean="0">
                <a:solidFill>
                  <a:srgbClr val="FF0000"/>
                </a:solidFill>
              </a:rPr>
              <a:t>On est ou pas « une fois pour toute » dans un groupe en fonction de son taux à un  et un seul moment précis ? </a:t>
            </a:r>
            <a:endParaRPr lang="fr-BE" sz="2000" b="1"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4448868"/>
            <a:ext cx="1781175" cy="1962150"/>
          </a:xfrm>
          <a:prstGeom prst="rect">
            <a:avLst/>
          </a:prstGeom>
        </p:spPr>
      </p:pic>
    </p:spTree>
    <p:extLst>
      <p:ext uri="{BB962C8B-B14F-4D97-AF65-F5344CB8AC3E}">
        <p14:creationId xmlns:p14="http://schemas.microsoft.com/office/powerpoint/2010/main" xmlns="" val="32755663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Pour « bien faire » …</a:t>
            </a:r>
            <a:endParaRPr lang="fr-BE" sz="1800" b="1" dirty="0"/>
          </a:p>
        </p:txBody>
      </p:sp>
      <p:sp>
        <p:nvSpPr>
          <p:cNvPr id="4" name="ZoneTexte 3"/>
          <p:cNvSpPr txBox="1"/>
          <p:nvPr/>
        </p:nvSpPr>
        <p:spPr>
          <a:xfrm>
            <a:off x="0" y="1772816"/>
            <a:ext cx="9144000" cy="3785652"/>
          </a:xfrm>
          <a:prstGeom prst="rect">
            <a:avLst/>
          </a:prstGeom>
          <a:noFill/>
        </p:spPr>
        <p:txBody>
          <a:bodyPr wrap="square" rtlCol="0">
            <a:spAutoFit/>
          </a:bodyPr>
          <a:lstStyle/>
          <a:p>
            <a:r>
              <a:rPr lang="fr-BE" sz="2000" b="1" dirty="0" smtClean="0"/>
              <a:t>Pour bien faire il faudrait une énorme étude comprenant plusieurs paramètres :</a:t>
            </a:r>
          </a:p>
          <a:p>
            <a:endParaRPr lang="fr-BE" sz="2000" b="1" dirty="0"/>
          </a:p>
          <a:p>
            <a:r>
              <a:rPr lang="fr-BE" sz="2000" b="1" dirty="0" smtClean="0"/>
              <a:t>Age au décès versus :</a:t>
            </a:r>
          </a:p>
          <a:p>
            <a:endParaRPr lang="fr-BE" sz="2000" b="1" dirty="0"/>
          </a:p>
          <a:p>
            <a:pPr marL="457200" indent="-457200">
              <a:buFont typeface="+mj-lt"/>
              <a:buAutoNum type="alphaLcPeriod"/>
            </a:pPr>
            <a:r>
              <a:rPr lang="fr-BE" sz="2000" b="1" dirty="0" smtClean="0"/>
              <a:t>Taux </a:t>
            </a:r>
            <a:r>
              <a:rPr lang="fr-BE" sz="2000" b="1" dirty="0" smtClean="0"/>
              <a:t>cholestérol</a:t>
            </a:r>
            <a:endParaRPr lang="fr-BE" sz="2000" b="1" dirty="0" smtClean="0"/>
          </a:p>
          <a:p>
            <a:pPr marL="457200" indent="-457200">
              <a:buFont typeface="+mj-lt"/>
              <a:buAutoNum type="alphaLcPeriod"/>
            </a:pPr>
            <a:r>
              <a:rPr lang="fr-BE" sz="2000" b="1" dirty="0" smtClean="0"/>
              <a:t>Taux </a:t>
            </a:r>
            <a:r>
              <a:rPr lang="fr-BE" sz="2000" b="1" dirty="0" smtClean="0"/>
              <a:t>cholestérol </a:t>
            </a:r>
            <a:r>
              <a:rPr lang="fr-BE" sz="2000" b="1" dirty="0" smtClean="0"/>
              <a:t>– Sexe</a:t>
            </a:r>
          </a:p>
          <a:p>
            <a:pPr marL="457200" indent="-457200">
              <a:buFont typeface="+mj-lt"/>
              <a:buAutoNum type="alphaLcPeriod"/>
            </a:pPr>
            <a:r>
              <a:rPr lang="fr-BE" sz="2000" b="1" dirty="0" smtClean="0"/>
              <a:t>Taux </a:t>
            </a:r>
            <a:r>
              <a:rPr lang="fr-BE" sz="2000" b="1" dirty="0" smtClean="0"/>
              <a:t>cholestérol </a:t>
            </a:r>
            <a:r>
              <a:rPr lang="fr-BE" sz="2000" b="1" dirty="0" smtClean="0"/>
              <a:t>– Sexe – Tabac</a:t>
            </a:r>
          </a:p>
          <a:p>
            <a:pPr marL="457200" indent="-457200">
              <a:buFont typeface="+mj-lt"/>
              <a:buAutoNum type="alphaLcPeriod"/>
            </a:pPr>
            <a:r>
              <a:rPr lang="fr-BE" sz="2000" b="1" dirty="0" smtClean="0"/>
              <a:t>Taux </a:t>
            </a:r>
            <a:r>
              <a:rPr lang="fr-BE" sz="2000" b="1" dirty="0" smtClean="0"/>
              <a:t>cholestérol </a:t>
            </a:r>
            <a:r>
              <a:rPr lang="fr-BE" sz="2000" b="1" dirty="0" smtClean="0"/>
              <a:t>– Sexe – Tabac – </a:t>
            </a:r>
            <a:r>
              <a:rPr lang="fr-BE" sz="2000" b="1" dirty="0" err="1"/>
              <a:t>A</a:t>
            </a:r>
            <a:r>
              <a:rPr lang="fr-BE" sz="2000" b="1" dirty="0" err="1" smtClean="0"/>
              <a:t>ntec</a:t>
            </a:r>
            <a:r>
              <a:rPr lang="fr-BE" sz="2000" b="1" dirty="0" smtClean="0"/>
              <a:t> Cardio Vasculaire.</a:t>
            </a:r>
          </a:p>
          <a:p>
            <a:pPr marL="457200" indent="-457200">
              <a:buFont typeface="+mj-lt"/>
              <a:buAutoNum type="alphaLcPeriod"/>
            </a:pPr>
            <a:r>
              <a:rPr lang="fr-BE" sz="2000" b="1" dirty="0" err="1" smtClean="0"/>
              <a:t>Etc,etc</a:t>
            </a:r>
            <a:r>
              <a:rPr lang="fr-BE" sz="2000" b="1" dirty="0" smtClean="0"/>
              <a:t>…..</a:t>
            </a:r>
            <a:endParaRPr lang="fr-BE" sz="2000" b="1" dirty="0" smtClean="0"/>
          </a:p>
          <a:p>
            <a:endParaRPr lang="fr-BE" sz="2000" b="1" dirty="0" smtClean="0"/>
          </a:p>
          <a:p>
            <a:endParaRPr lang="fr-BE" sz="2000" b="1" dirty="0"/>
          </a:p>
          <a:p>
            <a:endParaRPr lang="fr-BE" sz="2000" b="1" dirty="0"/>
          </a:p>
        </p:txBody>
      </p:sp>
      <p:sp>
        <p:nvSpPr>
          <p:cNvPr id="3" name="ZoneTexte 2"/>
          <p:cNvSpPr txBox="1"/>
          <p:nvPr/>
        </p:nvSpPr>
        <p:spPr>
          <a:xfrm>
            <a:off x="0" y="4725144"/>
            <a:ext cx="9144000" cy="2215991"/>
          </a:xfrm>
          <a:prstGeom prst="rect">
            <a:avLst/>
          </a:prstGeom>
          <a:noFill/>
        </p:spPr>
        <p:txBody>
          <a:bodyPr wrap="square" rtlCol="0">
            <a:spAutoFit/>
          </a:bodyPr>
          <a:lstStyle/>
          <a:p>
            <a:r>
              <a:rPr lang="fr-BE" sz="2000" b="1" dirty="0" smtClean="0"/>
              <a:t>Mais çà on a pas …</a:t>
            </a:r>
            <a:br>
              <a:rPr lang="fr-BE" sz="2000" b="1" dirty="0" smtClean="0"/>
            </a:br>
            <a:r>
              <a:rPr lang="fr-BE" sz="2000" b="1" dirty="0" smtClean="0"/>
              <a:t/>
            </a:r>
            <a:br>
              <a:rPr lang="fr-BE" sz="2000" b="1" dirty="0" smtClean="0"/>
            </a:br>
            <a:r>
              <a:rPr lang="fr-BE" sz="2000" b="1" dirty="0" smtClean="0"/>
              <a:t>Pas plus que l’influence d’autres </a:t>
            </a:r>
            <a:r>
              <a:rPr lang="fr-BE" sz="2000" b="1" dirty="0" smtClean="0"/>
              <a:t>facteurs pourtant très significatifs  </a:t>
            </a:r>
            <a:r>
              <a:rPr lang="fr-BE" sz="2000" b="1" dirty="0" smtClean="0"/>
              <a:t>:</a:t>
            </a:r>
          </a:p>
          <a:p>
            <a:pPr marL="285750" indent="-285750">
              <a:buFont typeface="Arial" pitchFamily="34" charset="0"/>
              <a:buChar char="•"/>
            </a:pPr>
            <a:r>
              <a:rPr lang="fr-BE" sz="2000" b="1" dirty="0" smtClean="0"/>
              <a:t>Consommation de chocolat noir.</a:t>
            </a:r>
          </a:p>
          <a:p>
            <a:pPr marL="285750" indent="-285750">
              <a:buFont typeface="Arial" pitchFamily="34" charset="0"/>
              <a:buChar char="•"/>
            </a:pPr>
            <a:r>
              <a:rPr lang="fr-BE" sz="2000" b="1" dirty="0" smtClean="0"/>
              <a:t>Exercice physique </a:t>
            </a:r>
            <a:r>
              <a:rPr lang="fr-BE" sz="2000" b="1" dirty="0" smtClean="0"/>
              <a:t>…..</a:t>
            </a:r>
          </a:p>
          <a:p>
            <a:pPr marL="285750" indent="-285750">
              <a:buFont typeface="Arial" pitchFamily="34" charset="0"/>
              <a:buChar char="•"/>
            </a:pPr>
            <a:r>
              <a:rPr lang="fr-BE" sz="2000" b="1" dirty="0" smtClean="0"/>
              <a:t>Vie saine …..</a:t>
            </a:r>
            <a:endParaRPr lang="fr-BE" sz="2000" b="1" dirty="0" smtClean="0"/>
          </a:p>
          <a:p>
            <a:endParaRPr lang="fr-BE"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6296" y="2636912"/>
            <a:ext cx="1685925" cy="2705100"/>
          </a:xfrm>
          <a:prstGeom prst="rect">
            <a:avLst/>
          </a:prstGeom>
        </p:spPr>
      </p:pic>
    </p:spTree>
    <p:extLst>
      <p:ext uri="{BB962C8B-B14F-4D97-AF65-F5344CB8AC3E}">
        <p14:creationId xmlns:p14="http://schemas.microsoft.com/office/powerpoint/2010/main" xmlns="" val="38037661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036496" cy="1143000"/>
          </a:xfrm>
        </p:spPr>
        <p:txBody>
          <a:bodyPr>
            <a:normAutofit fontScale="90000"/>
          </a:bodyPr>
          <a:lstStyle/>
          <a:p>
            <a:r>
              <a:rPr lang="fr-BE" b="1" dirty="0"/>
              <a:t>La maladie Y – Maladie « suggérée » .</a:t>
            </a:r>
            <a:br>
              <a:rPr lang="fr-BE" b="1" dirty="0"/>
            </a:br>
            <a:r>
              <a:rPr lang="fr-BE" sz="2700" b="1" dirty="0" smtClean="0"/>
              <a:t>Quand  la firme a-t-elle intérêt à chicaner  ( 1 ) ?</a:t>
            </a:r>
            <a:endParaRPr lang="fr-BE" sz="1800"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3968" y="1467630"/>
            <a:ext cx="3971925" cy="5391150"/>
          </a:xfrm>
          <a:prstGeom prst="rect">
            <a:avLst/>
          </a:prstGeom>
        </p:spPr>
      </p:pic>
      <p:sp>
        <p:nvSpPr>
          <p:cNvPr id="7" name="ZoneTexte 6"/>
          <p:cNvSpPr txBox="1"/>
          <p:nvPr/>
        </p:nvSpPr>
        <p:spPr>
          <a:xfrm>
            <a:off x="179512" y="2852936"/>
            <a:ext cx="3600400" cy="1415772"/>
          </a:xfrm>
          <a:prstGeom prst="rect">
            <a:avLst/>
          </a:prstGeom>
          <a:noFill/>
        </p:spPr>
        <p:txBody>
          <a:bodyPr wrap="square" rtlCol="0">
            <a:spAutoFit/>
          </a:bodyPr>
          <a:lstStyle/>
          <a:p>
            <a:r>
              <a:rPr lang="fr-BE" sz="3200" b="1" dirty="0" smtClean="0"/>
              <a:t>Rappel : </a:t>
            </a:r>
          </a:p>
          <a:p>
            <a:endParaRPr lang="fr-BE" b="1" dirty="0"/>
          </a:p>
          <a:p>
            <a:r>
              <a:rPr lang="fr-BE" b="1" dirty="0" smtClean="0"/>
              <a:t>la gaussienne </a:t>
            </a:r>
          </a:p>
          <a:p>
            <a:r>
              <a:rPr lang="fr-BE" b="1" dirty="0" smtClean="0"/>
              <a:t>la gaussienne cumulée </a:t>
            </a:r>
            <a:endParaRPr lang="fr-BE"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0314" y="4163205"/>
            <a:ext cx="1447800" cy="2286000"/>
          </a:xfrm>
          <a:prstGeom prst="rect">
            <a:avLst/>
          </a:prstGeom>
        </p:spPr>
      </p:pic>
    </p:spTree>
    <p:extLst>
      <p:ext uri="{BB962C8B-B14F-4D97-AF65-F5344CB8AC3E}">
        <p14:creationId xmlns:p14="http://schemas.microsoft.com/office/powerpoint/2010/main" xmlns="" val="352750241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3095</TotalTime>
  <Words>2246</Words>
  <Application>Microsoft Office PowerPoint</Application>
  <PresentationFormat>Affichage à l'écran (4:3)</PresentationFormat>
  <Paragraphs>634</Paragraphs>
  <Slides>167</Slides>
  <Notes>0</Notes>
  <HiddenSlides>0</HiddenSlides>
  <MMClips>0</MMClips>
  <ScaleCrop>false</ScaleCrop>
  <HeadingPairs>
    <vt:vector size="4" baseType="variant">
      <vt:variant>
        <vt:lpstr>Thème</vt:lpstr>
      </vt:variant>
      <vt:variant>
        <vt:i4>1</vt:i4>
      </vt:variant>
      <vt:variant>
        <vt:lpstr>Titres des diapositives</vt:lpstr>
      </vt:variant>
      <vt:variant>
        <vt:i4>167</vt:i4>
      </vt:variant>
    </vt:vector>
  </HeadingPairs>
  <TitlesOfParts>
    <vt:vector size="168" baseType="lpstr">
      <vt:lpstr>Thème Office</vt:lpstr>
      <vt:lpstr>Le prix des médicaments .</vt:lpstr>
      <vt:lpstr>C’est « du sérieux »…</vt:lpstr>
      <vt:lpstr>  Il est bien clair que ce que je dis ici est MON avis , MON avis n’est pas nécessairement celui de mon employeur, MON avis n’est pas nécessairement  celui exprimé par le corps médical !   Je tiens à le préciser dès maintenant , pour éviter tout malentendu …</vt:lpstr>
      <vt:lpstr>  Je parle ici en tant que « citoyen » . Je ne parle pas en tant que « médecin » .</vt:lpstr>
      <vt:lpstr>  C’est vous qui payez !  Vos médicaments ! Et ceux des autres !</vt:lpstr>
      <vt:lpstr>Je ne veux pas vous faire perdre votre temps . Je ne veux pas enfoncer des portes ouvertes. Je ne veux pas vous promenez dans des lieux communs.   Je veux vous faire partager mon expérience !  Mon expérience , c’est « mon » expérience . Ce n’est pas parole d’évangile !  Je ne demanderai pas de brûler ceux qui ne sont pas d’accord .  Je vous demanderai votre avis .…</vt:lpstr>
      <vt:lpstr>Ce dont on va discuter « ici », Ce n’est pas un problème médical , C’est un problème de société !.   Les médecins ne sont pas plus « atteints » que les autres . Si on ne parle que des médecins aujourd’hui, c’est que ce sujet ne concerne que la médecine …  Mais AUCUNE profession n’est à l’abri de cette dérive ! C’est bien là le drame ! Toute la société est concernée !!!  L’anormalité devient la norme …. Et la fin de la société devient  le lot commun ….  </vt:lpstr>
      <vt:lpstr>Diapositive 8</vt:lpstr>
      <vt:lpstr>Coût d’un médicament .  Coût du médicament et l’indice « Big Mac » . Coût du médicament et la recherche scientifique. Coût du médicament et la pub médicale . Coût du médicament et la politique .  Coût des médicaments Maladies « vraies »,  Maladies «oubliées », Maladies «suggérées » … La maladie « X » .  Maladie «imaginaires » … La maladie « Y »  Maladies « rebaptisées » …  Quelques notions de statistiques .  Quelques photos qui résument « tout ».  Discussion . </vt:lpstr>
      <vt:lpstr>Diapositive 10</vt:lpstr>
      <vt:lpstr>Mais avant toutes choses,  un petit rappel des règles du jeux !</vt:lpstr>
      <vt:lpstr>Qui peut aussi se traduire « ainsi » :</vt:lpstr>
      <vt:lpstr>Voire « ainsi » ….</vt:lpstr>
      <vt:lpstr>Diapositive 14</vt:lpstr>
      <vt:lpstr>Coût des médicaments </vt:lpstr>
      <vt:lpstr>Coût des médicaments </vt:lpstr>
      <vt:lpstr>Coût des médicaments </vt:lpstr>
      <vt:lpstr>Coût des médicaments </vt:lpstr>
      <vt:lpstr>Coût du médicament. Introduction sur le Marché. </vt:lpstr>
      <vt:lpstr>Coût du médicament. Sortie du Marché. </vt:lpstr>
      <vt:lpstr>Coût du médicament. Sortie du Marché. </vt:lpstr>
      <vt:lpstr>Coût du médicament.  Comment être leader et le rester ?</vt:lpstr>
      <vt:lpstr>Coût du médicament.  Etre le premier !</vt:lpstr>
      <vt:lpstr>Coût du médicament.  Comment être leader et le rester ?</vt:lpstr>
      <vt:lpstr>Coût du médicament.  Ce qu’il ne faut JAMAIS faire entre firmes ! Et d’ailleurs elles ne le font « jamais » ….</vt:lpstr>
      <vt:lpstr>Coût du médicament.  Ce qu’il faut faire entre firmes !</vt:lpstr>
      <vt:lpstr>Diapositive 27</vt:lpstr>
      <vt:lpstr>Coût du médicament.  Les firmes  entre elles  !</vt:lpstr>
      <vt:lpstr>Coût du médicament.  Les firmes  et l’opinion et publique  !</vt:lpstr>
      <vt:lpstr>Coût du médicament.  Coût de fabrication du médicament .</vt:lpstr>
      <vt:lpstr>Coût du médicament.  Indice « Big Mac » </vt:lpstr>
      <vt:lpstr>Coût du médicament.  Indice « Big Mac » </vt:lpstr>
      <vt:lpstr>Coût du médicament.  Indice « Big Mac ». </vt:lpstr>
      <vt:lpstr>Coût du médicament et Pub . Qu’est ce qu’on peut dire dans les publicités   sans pour autant risquer la prison ?</vt:lpstr>
      <vt:lpstr>Coût du médicament et Pub Médicale .  Qu’est ce qu’on peut dire dans les publicités   sans pour autant risquer la prison ?</vt:lpstr>
      <vt:lpstr>Coût du médicament et Pub Médicale  .  Qu’est ce qu’on peut dire dans la publicité   sans pour autant risquer la prison ?</vt:lpstr>
      <vt:lpstr>Coût du médicament et Pub médicale.  Qu’est ce qu’on peut dire dans les publicités   en risquant « très peu » la prison ?</vt:lpstr>
      <vt:lpstr>Coût du médicament et politique .  Qu’est ce qu’on peut faire  en risquant « rien du tout » ?</vt:lpstr>
      <vt:lpstr>Coût des médicaments . La recherche médicale .</vt:lpstr>
      <vt:lpstr>Coût des médicaments : La recherche médicale . </vt:lpstr>
      <vt:lpstr>Coût des médicaments : La recherche médicale vaccinale. </vt:lpstr>
      <vt:lpstr>Coût des médicaments : La recherche médicale . </vt:lpstr>
      <vt:lpstr>Coût des médicaments : La recherche médicale . </vt:lpstr>
      <vt:lpstr>Coût des médicaments : La recherche médicale . </vt:lpstr>
      <vt:lpstr>Diapositive 45</vt:lpstr>
      <vt:lpstr>Coût des Médicaments . La recherche médicale . Contrôler la recherche ? .</vt:lpstr>
      <vt:lpstr>Coût des Médicaments . La recherche médicale . Contrôler la recherche ? .</vt:lpstr>
      <vt:lpstr>Coût des Médicaments . La recherche médicale . Contrôler la recherche ? .</vt:lpstr>
      <vt:lpstr>Coût des Médicaments . La recherche médicale . Contrôler la pub ? .</vt:lpstr>
      <vt:lpstr>Coût des Médicaments . La recherche médicale . Contrôler la pub ? .</vt:lpstr>
      <vt:lpstr>Diapositive 51</vt:lpstr>
      <vt:lpstr>Coût des médicaments </vt:lpstr>
      <vt:lpstr>Coût des médicaments </vt:lpstr>
      <vt:lpstr>Le nombre de maladies . </vt:lpstr>
      <vt:lpstr>1° Les maladies « vraies » .</vt:lpstr>
      <vt:lpstr>1° Les maladies « vraies » .</vt:lpstr>
      <vt:lpstr>1° Les maladies « vraies » .</vt:lpstr>
      <vt:lpstr>1° Les maladies « vraies » .</vt:lpstr>
      <vt:lpstr>Diapositive 59</vt:lpstr>
      <vt:lpstr>2°Les maladies « oubliées » .</vt:lpstr>
      <vt:lpstr>Diapositive 61</vt:lpstr>
      <vt:lpstr>3°Les maladies « inventées » .</vt:lpstr>
      <vt:lpstr>3°Les maladies « inventées » .</vt:lpstr>
      <vt:lpstr>3°Les maladies « inventées » .</vt:lpstr>
      <vt:lpstr>3°Les maladies « inventées » .</vt:lpstr>
      <vt:lpstr>3°Les maladies « inventées » .</vt:lpstr>
      <vt:lpstr>3°Les maladies « inventées » .</vt:lpstr>
      <vt:lpstr>3°Les maladies « inventées » .</vt:lpstr>
      <vt:lpstr>3°Les maladies « inventées » .</vt:lpstr>
      <vt:lpstr>3°Les maladies « inventées » .</vt:lpstr>
      <vt:lpstr>3°Les maladies « inventées » .</vt:lpstr>
      <vt:lpstr>3°Les maladies « inventées » .</vt:lpstr>
      <vt:lpstr>La maladie X – Maladie « inventée ». Sa vie .</vt:lpstr>
      <vt:lpstr>La maladie X – Maladie « inventée ». Les « victimes » .</vt:lpstr>
      <vt:lpstr>La maladie X – Maladie « inventée » . Facteurs favorisants.</vt:lpstr>
      <vt:lpstr>La maladie X – Maladie « inventée » . Les symptômes .</vt:lpstr>
      <vt:lpstr>Vous vous sentez « fatigué »? Vous avez « mal partout » ? Vous vous sentez « anxieux », « mal dans votre peau » ? </vt:lpstr>
      <vt:lpstr>La maladie X – Maladie « inventée ». Les bénéficiaires .</vt:lpstr>
      <vt:lpstr>La maladie X – Maladie « inventée » . Les bénéficiaires « politiques »  .</vt:lpstr>
      <vt:lpstr>La maladie X – Maladie « inventée ». Les bénéficiaires « pharmaceutiques »  .</vt:lpstr>
      <vt:lpstr>La maladie X – Maladie « inventée ». Comment expliquer le silence « médical » ?</vt:lpstr>
      <vt:lpstr>La maladie X – Maladie « inventée ». Comment expliquer l’emballement ?   (1)</vt:lpstr>
      <vt:lpstr>La maladie X – Maladie « inventée ». Comment expliquer l’emballement ?   (2)</vt:lpstr>
      <vt:lpstr>La maladie X – Maladie « inventée » . Comment expliquer l’emballement ?   (3)</vt:lpstr>
      <vt:lpstr>La maladie X – Maladie « inventée » . Comment expliquer l’emballement ?   (4)</vt:lpstr>
      <vt:lpstr>Diapositive 86</vt:lpstr>
      <vt:lpstr>4°Les maladies « suggérées » .</vt:lpstr>
      <vt:lpstr>4°Les maladies « suggérées » .</vt:lpstr>
      <vt:lpstr>4°Les maladies « suggérées » .</vt:lpstr>
      <vt:lpstr>La maladie Y – Maladie « suggérée » . </vt:lpstr>
      <vt:lpstr>La maladie Y – Maladie « suggérée » . Caractéristiques </vt:lpstr>
      <vt:lpstr>La maladie Y – Maladie « suggérée » . Et les taux sanguins de « Y ».</vt:lpstr>
      <vt:lpstr>La maladie Y – Maladie « suggérée » . Cause de la mort .</vt:lpstr>
      <vt:lpstr>La maladie Y – Maladie « suggérée » . Cause de la mort et qualité de vie .</vt:lpstr>
      <vt:lpstr>La maladie Y – Maladie « suggérée » . Quelle est l’évolution « normale » du taux de cholestérol avec l’âge ? </vt:lpstr>
      <vt:lpstr>La maladie Y – Maladie « suggérée » . C’est « quoi » le taux de cholestérol quand on « entre » dans l’étude ?</vt:lpstr>
      <vt:lpstr>La maladie Y – Maladie « suggérée » . C’est « quoi » le taux de cholestérol quand on « est» dans l’étude ?</vt:lpstr>
      <vt:lpstr>La maladie Y – Maladie « suggérée » . Pour « bien faire » …</vt:lpstr>
      <vt:lpstr>La maladie Y – Maladie « suggérée » . Quand  la firme a-t-elle intérêt à chicaner  ( 1 ) ?</vt:lpstr>
      <vt:lpstr>La maladie Y – Maladie « suggérée » . Quand  la firme a-t-elle intérêt à chicaner  ( 2 ) ?</vt:lpstr>
      <vt:lpstr>La maladie Y – Maladie « suggérée » . Quand  la firme a-t-elle intérêt à chicaner  ( 3 ) ?</vt:lpstr>
      <vt:lpstr>La maladie Y – Maladie « suggérée » . Quand  la firme a-t-elle intérêt à chicaner  ( 3 ) ?</vt:lpstr>
      <vt:lpstr>La maladie Y – Maladie « suggérée » . Quand  la firme a-t-elle intérêt à chicaner  ( 4) ?</vt:lpstr>
      <vt:lpstr>La maladie Y – Maladie « suggérée » . Quand  la firme a-t-elle intérêt à chicaner  ( 5 ) ?</vt:lpstr>
      <vt:lpstr>La maladie Y – Maladie « suggérée » . Quand  la firme a-t-elle intérêt à chicaner  ( 6 ) ?</vt:lpstr>
      <vt:lpstr>La maladie Y – Maladie « suggérée » . Quand  la firme a-t-elle intérêt à chicaner  ( 6 ) ?</vt:lpstr>
      <vt:lpstr>Diapositive 107</vt:lpstr>
      <vt:lpstr>5°Les maladies « rebaptisées » .</vt:lpstr>
      <vt:lpstr>Diapositive 109</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vt:lpstr>
      <vt:lpstr>Avant de nous quitter :  Les statistiques …   </vt:lpstr>
      <vt:lpstr>Avant de nous quitter : les statistiques .  </vt:lpstr>
      <vt:lpstr>Avant de nous quitter :  Les statistiques .   </vt:lpstr>
      <vt:lpstr>Avant de nous quitter :  Les statistiques .   </vt:lpstr>
      <vt:lpstr>Diapositive 129</vt:lpstr>
      <vt:lpstr>L’évidence n’est pas la réalité . Mais l’évidence est plus forte que la réalité .</vt:lpstr>
      <vt:lpstr>L’évidence, C’est que le soleil tourne autour de la terre . </vt:lpstr>
      <vt:lpstr>La Réalité,  c’est que Galilée a préféré  sauver sa peau !</vt:lpstr>
      <vt:lpstr>Diapositive 133</vt:lpstr>
      <vt:lpstr>« Bonne » et « mauvaise » présentation d’une question .</vt:lpstr>
      <vt:lpstr>Vivre vieux : « Bonne » présentation de la question :  </vt:lpstr>
      <vt:lpstr>Vivre vieux : « Mauvaise» présentation de la question :  </vt:lpstr>
      <vt:lpstr>Diapositive 137</vt:lpstr>
      <vt:lpstr>Perception des soucoupes volantes au cours du temps . Mêmes les illusions s’adaptent !</vt:lpstr>
      <vt:lpstr>Perception des soucoupes volantes au cours du temps . Mêmes les illusions s’adaptent !</vt:lpstr>
      <vt:lpstr>Perception des soucoupes volantes au cours du temps . Mêmes les illusions s’adaptent !!!</vt:lpstr>
      <vt:lpstr>Perception des soucoupes volantes au cours du temps . Mêmes les illusions s’adaptent !!!</vt:lpstr>
      <vt:lpstr>Perception des soucoupes volantes au cours du temps . Mêmes les illusions s’adaptent !!!</vt:lpstr>
      <vt:lpstr>Diapositive 143</vt:lpstr>
      <vt:lpstr>Pour « Vendre » un nouveau médicament : Il faut vendre du rêve ….  </vt:lpstr>
      <vt:lpstr>Pour « Vendre » un nouveau médicament, il faut vendre du rêve .  Vendable !</vt:lpstr>
      <vt:lpstr>Pour « Vendre » un nouveau médicament , Il faut vendre du rêve :  Pas vendable ! </vt:lpstr>
      <vt:lpstr>Diapositive 147</vt:lpstr>
      <vt:lpstr>Si la pub pharmaceutique n’est pas efficace, alors pourquoi l’anti pub est-elle efficace ?</vt:lpstr>
      <vt:lpstr>Si la pub pharmaceutique n’est pas efficace, alors pourquoi l’anti pub est-elle efficace ?</vt:lpstr>
      <vt:lpstr>Si la pub pharmaceutique n’est pas efficace, alors pourquoi l’anti pub est-elle efficace ?</vt:lpstr>
      <vt:lpstr>Si la pub pharmaceutique n’est pas efficace, alors pourquoi l’anti pub est-elle efficace ?</vt:lpstr>
      <vt:lpstr>Diapositive 152</vt:lpstr>
      <vt:lpstr>Croyez- vous en Dieu ?</vt:lpstr>
      <vt:lpstr>  Croyez- vous en Dieu ?  Oui : 40 % Non : 40 % Sans opinion : 20%</vt:lpstr>
      <vt:lpstr>   Croyez- vous en Dieu ?  Oui : 95 % N’ont pas pu formuler une réponse intelligible : 5 %</vt:lpstr>
      <vt:lpstr>Diapositive 156</vt:lpstr>
      <vt:lpstr>Quelques idées à avoir en tête :</vt:lpstr>
      <vt:lpstr>Quelques idées à avoir en tête :</vt:lpstr>
      <vt:lpstr>Quelques idées à avoir en tête :</vt:lpstr>
      <vt:lpstr>Quelques idées à avoir en tête :</vt:lpstr>
      <vt:lpstr>Quelques idées à avoir en tête :</vt:lpstr>
      <vt:lpstr>N’oubliez pas  ! </vt:lpstr>
      <vt:lpstr>Quelques idées à avoir en tête :</vt:lpstr>
      <vt:lpstr>Voilà , c’est terminé .   Pour ceux qui ne sont pas réveillés (mais encore « réveillables ») ,   je demande l’aide de ses voisins directs ….  Sinon il y a un traitement ….. </vt:lpstr>
      <vt:lpstr>Bon les questions …</vt:lpstr>
      <vt:lpstr>Vos questions maintenant …</vt:lpstr>
      <vt:lpstr>Question « finale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Chirurgie de guerre</dc:title>
  <dc:creator>Ben Laden Sa Limited .</dc:creator>
  <cp:lastModifiedBy>Ben Laden SA Limited </cp:lastModifiedBy>
  <cp:revision>151</cp:revision>
  <dcterms:created xsi:type="dcterms:W3CDTF">2012-07-26T11:40:40Z</dcterms:created>
  <dcterms:modified xsi:type="dcterms:W3CDTF">2012-12-02T10:34:43Z</dcterms:modified>
</cp:coreProperties>
</file>